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6" r:id="rId4"/>
    <p:sldMasterId id="2147483698" r:id="rId5"/>
    <p:sldMasterId id="2147483710" r:id="rId6"/>
    <p:sldMasterId id="2147483722" r:id="rId7"/>
  </p:sldMasterIdLst>
  <p:notesMasterIdLst>
    <p:notesMasterId r:id="rId95"/>
  </p:notesMasterIdLst>
  <p:sldIdLst>
    <p:sldId id="344" r:id="rId8"/>
    <p:sldId id="355" r:id="rId9"/>
    <p:sldId id="345" r:id="rId10"/>
    <p:sldId id="346" r:id="rId11"/>
    <p:sldId id="347" r:id="rId12"/>
    <p:sldId id="348" r:id="rId13"/>
    <p:sldId id="339" r:id="rId14"/>
    <p:sldId id="365" r:id="rId15"/>
    <p:sldId id="366" r:id="rId16"/>
    <p:sldId id="340" r:id="rId17"/>
    <p:sldId id="341" r:id="rId18"/>
    <p:sldId id="342" r:id="rId19"/>
    <p:sldId id="356" r:id="rId20"/>
    <p:sldId id="357" r:id="rId21"/>
    <p:sldId id="358" r:id="rId22"/>
    <p:sldId id="359" r:id="rId23"/>
    <p:sldId id="367" r:id="rId24"/>
    <p:sldId id="294" r:id="rId25"/>
    <p:sldId id="368" r:id="rId26"/>
    <p:sldId id="369" r:id="rId27"/>
    <p:sldId id="360" r:id="rId28"/>
    <p:sldId id="256" r:id="rId29"/>
    <p:sldId id="257" r:id="rId30"/>
    <p:sldId id="258" r:id="rId31"/>
    <p:sldId id="334" r:id="rId32"/>
    <p:sldId id="259" r:id="rId33"/>
    <p:sldId id="260" r:id="rId34"/>
    <p:sldId id="269" r:id="rId35"/>
    <p:sldId id="261" r:id="rId36"/>
    <p:sldId id="262" r:id="rId37"/>
    <p:sldId id="362" r:id="rId38"/>
    <p:sldId id="265" r:id="rId39"/>
    <p:sldId id="266" r:id="rId40"/>
    <p:sldId id="267" r:id="rId41"/>
    <p:sldId id="268" r:id="rId42"/>
    <p:sldId id="296" r:id="rId43"/>
    <p:sldId id="361" r:id="rId44"/>
    <p:sldId id="263" r:id="rId45"/>
    <p:sldId id="264" r:id="rId46"/>
    <p:sldId id="270" r:id="rId47"/>
    <p:sldId id="271" r:id="rId48"/>
    <p:sldId id="276" r:id="rId49"/>
    <p:sldId id="272" r:id="rId50"/>
    <p:sldId id="278" r:id="rId51"/>
    <p:sldId id="274" r:id="rId52"/>
    <p:sldId id="279" r:id="rId53"/>
    <p:sldId id="273" r:id="rId54"/>
    <p:sldId id="289" r:id="rId55"/>
    <p:sldId id="286" r:id="rId56"/>
    <p:sldId id="287" r:id="rId57"/>
    <p:sldId id="288" r:id="rId58"/>
    <p:sldId id="363" r:id="rId59"/>
    <p:sldId id="281" r:id="rId60"/>
    <p:sldId id="283" r:id="rId61"/>
    <p:sldId id="298" r:id="rId62"/>
    <p:sldId id="284" r:id="rId63"/>
    <p:sldId id="291" r:id="rId64"/>
    <p:sldId id="290" r:id="rId65"/>
    <p:sldId id="292" r:id="rId66"/>
    <p:sldId id="293" r:id="rId67"/>
    <p:sldId id="337" r:id="rId68"/>
    <p:sldId id="338" r:id="rId69"/>
    <p:sldId id="336" r:id="rId70"/>
    <p:sldId id="301" r:id="rId71"/>
    <p:sldId id="305" r:id="rId72"/>
    <p:sldId id="307" r:id="rId73"/>
    <p:sldId id="308" r:id="rId74"/>
    <p:sldId id="309" r:id="rId75"/>
    <p:sldId id="302" r:id="rId76"/>
    <p:sldId id="303" r:id="rId77"/>
    <p:sldId id="312" r:id="rId78"/>
    <p:sldId id="313" r:id="rId79"/>
    <p:sldId id="311" r:id="rId80"/>
    <p:sldId id="320" r:id="rId81"/>
    <p:sldId id="364" r:id="rId82"/>
    <p:sldId id="316" r:id="rId83"/>
    <p:sldId id="321" r:id="rId84"/>
    <p:sldId id="326" r:id="rId85"/>
    <p:sldId id="354" r:id="rId86"/>
    <p:sldId id="322" r:id="rId87"/>
    <p:sldId id="327" r:id="rId88"/>
    <p:sldId id="323" r:id="rId89"/>
    <p:sldId id="328" r:id="rId90"/>
    <p:sldId id="324" r:id="rId91"/>
    <p:sldId id="329" r:id="rId92"/>
    <p:sldId id="325" r:id="rId93"/>
    <p:sldId id="330" r:id="rId94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1"/>
    <p:restoredTop sz="94845"/>
  </p:normalViewPr>
  <p:slideViewPr>
    <p:cSldViewPr snapToGrid="0">
      <p:cViewPr varScale="1">
        <p:scale>
          <a:sx n="143" d="100"/>
          <a:sy n="143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E8401-E4A8-4A68-AE08-081E56E01B48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CCD16-237C-41E9-87B2-F16322227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6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49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240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9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9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84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7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520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74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924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863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6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10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31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002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3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03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319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032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68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599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0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281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02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78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089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040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04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7505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621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9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83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1844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999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233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238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42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106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632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6734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736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76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367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2259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611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283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469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73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3744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7416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60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3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9315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8903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5999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355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291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75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1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1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4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9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1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7/16/18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0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13" Type="http://schemas.openxmlformats.org/officeDocument/2006/relationships/image" Target="../media/image301.png"/><Relationship Id="rId39" Type="http://schemas.openxmlformats.org/officeDocument/2006/relationships/image" Target="../media/image52.png"/><Relationship Id="rId34" Type="http://schemas.openxmlformats.org/officeDocument/2006/relationships/image" Target="../media/image340.png"/><Relationship Id="rId12" Type="http://schemas.openxmlformats.org/officeDocument/2006/relationships/image" Target="../media/image51.png"/><Relationship Id="rId33" Type="http://schemas.openxmlformats.org/officeDocument/2006/relationships/image" Target="../media/image333.png"/><Relationship Id="rId7" Type="http://schemas.openxmlformats.org/officeDocument/2006/relationships/image" Target="../media/image491.png"/><Relationship Id="rId17" Type="http://schemas.openxmlformats.org/officeDocument/2006/relationships/image" Target="../media/image42.png"/><Relationship Id="rId25" Type="http://schemas.openxmlformats.org/officeDocument/2006/relationships/image" Target="../media/image54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20" Type="http://schemas.openxmlformats.org/officeDocument/2006/relationships/image" Target="../media/image341.png"/><Relationship Id="rId29" Type="http://schemas.openxmlformats.org/officeDocument/2006/relationships/image" Target="../media/image66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31.xml"/><Relationship Id="rId32" Type="http://schemas.openxmlformats.org/officeDocument/2006/relationships/image" Target="../media/image451.png"/><Relationship Id="rId24" Type="http://schemas.openxmlformats.org/officeDocument/2006/relationships/image" Target="../media/image53.png"/><Relationship Id="rId11" Type="http://schemas.openxmlformats.org/officeDocument/2006/relationships/image" Target="../media/image50.png"/><Relationship Id="rId37" Type="http://schemas.openxmlformats.org/officeDocument/2006/relationships/image" Target="../media/image571.png"/><Relationship Id="rId6" Type="http://schemas.openxmlformats.org/officeDocument/2006/relationships/image" Target="../media/image481.png"/><Relationship Id="rId40" Type="http://schemas.openxmlformats.org/officeDocument/2006/relationships/image" Target="../media/image56.png"/><Relationship Id="rId28" Type="http://schemas.openxmlformats.org/officeDocument/2006/relationships/image" Target="../media/image65.png"/><Relationship Id="rId36" Type="http://schemas.openxmlformats.org/officeDocument/2006/relationships/image" Target="../media/image370.png"/><Relationship Id="rId23" Type="http://schemas.openxmlformats.org/officeDocument/2006/relationships/image" Target="../media/image290.png"/><Relationship Id="rId5" Type="http://schemas.openxmlformats.org/officeDocument/2006/relationships/image" Target="../media/image223.png"/><Relationship Id="rId15" Type="http://schemas.openxmlformats.org/officeDocument/2006/relationships/image" Target="../media/image283.png"/><Relationship Id="rId19" Type="http://schemas.openxmlformats.org/officeDocument/2006/relationships/image" Target="../media/image531.png"/><Relationship Id="rId10" Type="http://schemas.openxmlformats.org/officeDocument/2006/relationships/image" Target="../media/image271.png"/><Relationship Id="rId4" Type="http://schemas.openxmlformats.org/officeDocument/2006/relationships/image" Target="../media/image213.png"/><Relationship Id="rId9" Type="http://schemas.openxmlformats.org/officeDocument/2006/relationships/image" Target="../media/image261.png"/><Relationship Id="rId30" Type="http://schemas.openxmlformats.org/officeDocument/2006/relationships/image" Target="../media/image68.png"/><Relationship Id="rId35" Type="http://schemas.openxmlformats.org/officeDocument/2006/relationships/image" Target="../media/image57.png"/><Relationship Id="rId14" Type="http://schemas.openxmlformats.org/officeDocument/2006/relationships/image" Target="../media/image311.png"/><Relationship Id="rId27" Type="http://schemas.openxmlformats.org/officeDocument/2006/relationships/image" Target="../media/image260.png"/><Relationship Id="rId8" Type="http://schemas.openxmlformats.org/officeDocument/2006/relationships/image" Target="../media/image251.png"/><Relationship Id="rId3" Type="http://schemas.openxmlformats.org/officeDocument/2006/relationships/image" Target="../media/image2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2.png"/><Relationship Id="rId7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Relationship Id="rId11" Type="http://schemas.openxmlformats.org/officeDocument/2006/relationships/image" Target="../media/image501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0.png"/><Relationship Id="rId5" Type="http://schemas.openxmlformats.org/officeDocument/2006/relationships/image" Target="../media/image811.png"/><Relationship Id="rId4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10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410.png"/><Relationship Id="rId4" Type="http://schemas.openxmlformats.org/officeDocument/2006/relationships/image" Target="../media/image310.png"/><Relationship Id="rId9" Type="http://schemas.openxmlformats.org/officeDocument/2006/relationships/image" Target="../media/image8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1.png"/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14" Type="http://schemas.openxmlformats.org/officeDocument/2006/relationships/image" Target="../media/image24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0.png"/><Relationship Id="rId5" Type="http://schemas.openxmlformats.org/officeDocument/2006/relationships/image" Target="../media/image1310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0.png"/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140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2.png"/><Relationship Id="rId7" Type="http://schemas.openxmlformats.org/officeDocument/2006/relationships/image" Target="../media/image3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1.png"/><Relationship Id="rId7" Type="http://schemas.openxmlformats.org/officeDocument/2006/relationships/image" Target="../media/image50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62.png"/><Relationship Id="rId4" Type="http://schemas.openxmlformats.org/officeDocument/2006/relationships/image" Target="../media/image29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1.png"/><Relationship Id="rId5" Type="http://schemas.openxmlformats.org/officeDocument/2006/relationships/image" Target="../media/image581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1.png"/><Relationship Id="rId10" Type="http://schemas.openxmlformats.org/officeDocument/2006/relationships/image" Target="../media/image77.png"/><Relationship Id="rId4" Type="http://schemas.openxmlformats.org/officeDocument/2006/relationships/image" Target="../media/image711.png"/><Relationship Id="rId9" Type="http://schemas.openxmlformats.org/officeDocument/2006/relationships/image" Target="../media/image7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1.png"/><Relationship Id="rId7" Type="http://schemas.openxmlformats.org/officeDocument/2006/relationships/image" Target="../media/image750.png"/><Relationship Id="rId12" Type="http://schemas.openxmlformats.org/officeDocument/2006/relationships/image" Target="../media/image8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0.png"/><Relationship Id="rId11" Type="http://schemas.openxmlformats.org/officeDocument/2006/relationships/image" Target="../media/image790.png"/><Relationship Id="rId5" Type="http://schemas.openxmlformats.org/officeDocument/2006/relationships/image" Target="../media/image82.png"/><Relationship Id="rId10" Type="http://schemas.openxmlformats.org/officeDocument/2006/relationships/image" Target="../media/image780.png"/><Relationship Id="rId4" Type="http://schemas.openxmlformats.org/officeDocument/2006/relationships/image" Target="../media/image720.png"/><Relationship Id="rId9" Type="http://schemas.openxmlformats.org/officeDocument/2006/relationships/image" Target="../media/image7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1.png"/><Relationship Id="rId7" Type="http://schemas.openxmlformats.org/officeDocument/2006/relationships/image" Target="../media/image86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0.png"/><Relationship Id="rId4" Type="http://schemas.openxmlformats.org/officeDocument/2006/relationships/image" Target="../media/image6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Relationship Id="rId9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10.png"/><Relationship Id="rId7" Type="http://schemas.openxmlformats.org/officeDocument/2006/relationships/image" Target="../media/image13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33.png"/><Relationship Id="rId5" Type="http://schemas.openxmlformats.org/officeDocument/2006/relationships/image" Target="../media/image120.png"/><Relationship Id="rId10" Type="http://schemas.openxmlformats.org/officeDocument/2006/relationships/image" Target="../media/image131.png"/><Relationship Id="rId4" Type="http://schemas.openxmlformats.org/officeDocument/2006/relationships/image" Target="../media/image111.png"/><Relationship Id="rId9" Type="http://schemas.openxmlformats.org/officeDocument/2006/relationships/image" Target="../media/image15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image" Target="../media/image110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20.png"/><Relationship Id="rId19" Type="http://schemas.openxmlformats.org/officeDocument/2006/relationships/image" Target="../media/image124.png"/><Relationship Id="rId4" Type="http://schemas.openxmlformats.org/officeDocument/2006/relationships/image" Target="../media/image112.png"/><Relationship Id="rId1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7" Type="http://schemas.openxmlformats.org/officeDocument/2006/relationships/image" Target="../media/image126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5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7.png"/><Relationship Id="rId11" Type="http://schemas.openxmlformats.org/officeDocument/2006/relationships/image" Target="../media/image138.png"/><Relationship Id="rId5" Type="http://schemas.openxmlformats.org/officeDocument/2006/relationships/image" Target="../media/image108.png"/><Relationship Id="rId10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60.png"/><Relationship Id="rId7" Type="http://schemas.openxmlformats.org/officeDocument/2006/relationships/image" Target="../media/image161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4.png"/><Relationship Id="rId4" Type="http://schemas.openxmlformats.org/officeDocument/2006/relationships/image" Target="../media/image1570.png"/><Relationship Id="rId9" Type="http://schemas.openxmlformats.org/officeDocument/2006/relationships/image" Target="../media/image16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6.png"/><Relationship Id="rId7" Type="http://schemas.openxmlformats.org/officeDocument/2006/relationships/image" Target="../media/image14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3" Type="http://schemas.openxmlformats.org/officeDocument/2006/relationships/image" Target="../media/image148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52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6.png"/><Relationship Id="rId7" Type="http://schemas.openxmlformats.org/officeDocument/2006/relationships/image" Target="../media/image17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9.png"/><Relationship Id="rId11" Type="http://schemas.openxmlformats.org/officeDocument/2006/relationships/image" Target="../media/image185.png"/><Relationship Id="rId5" Type="http://schemas.openxmlformats.org/officeDocument/2006/relationships/image" Target="../media/image178.png"/><Relationship Id="rId10" Type="http://schemas.openxmlformats.org/officeDocument/2006/relationships/image" Target="../media/image184.png"/><Relationship Id="rId4" Type="http://schemas.openxmlformats.org/officeDocument/2006/relationships/image" Target="../media/image177.png"/><Relationship Id="rId9" Type="http://schemas.openxmlformats.org/officeDocument/2006/relationships/image" Target="../media/image1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2.png"/><Relationship Id="rId4" Type="http://schemas.openxmlformats.org/officeDocument/2006/relationships/image" Target="../media/image20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43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0.png"/><Relationship Id="rId7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2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0.png"/><Relationship Id="rId7" Type="http://schemas.openxmlformats.org/officeDocument/2006/relationships/image" Target="../media/image24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8.png"/><Relationship Id="rId11" Type="http://schemas.openxmlformats.org/officeDocument/2006/relationships/image" Target="../media/image265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0.png"/><Relationship Id="rId13" Type="http://schemas.openxmlformats.org/officeDocument/2006/relationships/image" Target="../media/image273.png"/><Relationship Id="rId3" Type="http://schemas.openxmlformats.org/officeDocument/2006/relationships/image" Target="../media/image266.png"/><Relationship Id="rId7" Type="http://schemas.openxmlformats.org/officeDocument/2006/relationships/image" Target="../media/image269.png"/><Relationship Id="rId12" Type="http://schemas.openxmlformats.org/officeDocument/2006/relationships/image" Target="../media/image2720.png"/><Relationship Id="rId2" Type="http://schemas.openxmlformats.org/officeDocument/2006/relationships/image" Target="../media/image26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8.png"/><Relationship Id="rId11" Type="http://schemas.openxmlformats.org/officeDocument/2006/relationships/image" Target="../media/image272.png"/><Relationship Id="rId5" Type="http://schemas.openxmlformats.org/officeDocument/2006/relationships/image" Target="../media/image2651.pn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269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6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0.png"/><Relationship Id="rId3" Type="http://schemas.openxmlformats.org/officeDocument/2006/relationships/image" Target="../media/image2740.png"/><Relationship Id="rId7" Type="http://schemas.openxmlformats.org/officeDocument/2006/relationships/image" Target="../media/image278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70.png"/><Relationship Id="rId5" Type="http://schemas.openxmlformats.org/officeDocument/2006/relationships/image" Target="../media/image2760.png"/><Relationship Id="rId4" Type="http://schemas.openxmlformats.org/officeDocument/2006/relationships/image" Target="../media/image27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9834" y="75703"/>
            <a:ext cx="578031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700" dirty="0">
                <a:solidFill>
                  <a:srgbClr val="0000CC"/>
                </a:solidFill>
              </a:rPr>
              <a:t>Projector Augmented Wave based </a:t>
            </a:r>
          </a:p>
          <a:p>
            <a:pPr algn="ctr" defTabSz="342900"/>
            <a:r>
              <a:rPr lang="en-US" sz="2700" dirty="0">
                <a:solidFill>
                  <a:srgbClr val="0000CC"/>
                </a:solidFill>
              </a:rPr>
              <a:t>Kohn-Sham Density Functional Theory </a:t>
            </a:r>
            <a:br>
              <a:rPr lang="en-US" sz="2700" dirty="0">
                <a:solidFill>
                  <a:srgbClr val="0000CC"/>
                </a:solidFill>
              </a:rPr>
            </a:br>
            <a:r>
              <a:rPr lang="en-US" sz="2700" dirty="0">
                <a:solidFill>
                  <a:srgbClr val="0000CC"/>
                </a:solidFill>
              </a:rPr>
              <a:t>in </a:t>
            </a:r>
            <a:r>
              <a:rPr lang="en-US" sz="2700" dirty="0" err="1">
                <a:solidFill>
                  <a:srgbClr val="0000CC"/>
                </a:solidFill>
              </a:rPr>
              <a:t>OpenAtom</a:t>
            </a:r>
            <a:r>
              <a:rPr lang="en-US" sz="2700" dirty="0">
                <a:solidFill>
                  <a:srgbClr val="0000CC"/>
                </a:solidFill>
              </a:rPr>
              <a:t> with </a:t>
            </a:r>
            <a:r>
              <a:rPr lang="en-US" sz="2700" i="1" dirty="0">
                <a:solidFill>
                  <a:srgbClr val="0000CC"/>
                </a:solidFill>
              </a:rPr>
              <a:t>N</a:t>
            </a:r>
            <a:r>
              <a:rPr lang="en-US" sz="2700" baseline="30000" dirty="0">
                <a:solidFill>
                  <a:srgbClr val="0000CC"/>
                </a:solidFill>
              </a:rPr>
              <a:t>2</a:t>
            </a:r>
            <a:r>
              <a:rPr lang="en-US" sz="2700" dirty="0">
                <a:solidFill>
                  <a:srgbClr val="0000CC"/>
                </a:solidFill>
              </a:rPr>
              <a:t> log </a:t>
            </a:r>
            <a:r>
              <a:rPr lang="en-US" sz="2700" i="1" dirty="0">
                <a:solidFill>
                  <a:srgbClr val="0000CC"/>
                </a:solidFill>
              </a:rPr>
              <a:t>N</a:t>
            </a:r>
            <a:r>
              <a:rPr lang="en-US" sz="2700" dirty="0">
                <a:solidFill>
                  <a:srgbClr val="0000CC"/>
                </a:solidFill>
              </a:rPr>
              <a:t>  scaling</a:t>
            </a:r>
            <a:endParaRPr lang="en-US" sz="2700" dirty="0">
              <a:solidFill>
                <a:prstClr val="black"/>
              </a:solidFill>
            </a:endParaRPr>
          </a:p>
          <a:p>
            <a:pPr algn="ctr" defTabSz="342900"/>
            <a:endParaRPr lang="en-US" dirty="0">
              <a:solidFill>
                <a:prstClr val="black"/>
              </a:solidFill>
            </a:endParaRPr>
          </a:p>
          <a:p>
            <a:pPr algn="ctr" defTabSz="342900"/>
            <a:r>
              <a:rPr lang="en-US" dirty="0">
                <a:solidFill>
                  <a:prstClr val="black"/>
                </a:solidFill>
              </a:rPr>
              <a:t>Qi Li, Eric Bohm, </a:t>
            </a:r>
          </a:p>
          <a:p>
            <a:pPr algn="ctr" defTabSz="342900"/>
            <a:r>
              <a:rPr lang="en-US" dirty="0">
                <a:solidFill>
                  <a:prstClr val="black"/>
                </a:solidFill>
              </a:rPr>
              <a:t>and Glenn Martyna</a:t>
            </a:r>
          </a:p>
        </p:txBody>
      </p:sp>
      <p:pic>
        <p:nvPicPr>
          <p:cNvPr id="3" name="Picture 2" descr="h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7971" b="24568"/>
          <a:stretch>
            <a:fillRect/>
          </a:stretch>
        </p:blipFill>
        <p:spPr bwMode="auto">
          <a:xfrm>
            <a:off x="6094476" y="3401331"/>
            <a:ext cx="1949477" cy="172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5927"/>
          <a:stretch/>
        </p:blipFill>
        <p:spPr bwMode="auto">
          <a:xfrm>
            <a:off x="1137725" y="3401331"/>
            <a:ext cx="2044399" cy="171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231445" y="2556574"/>
            <a:ext cx="2652218" cy="1414117"/>
            <a:chOff x="5271797" y="2600433"/>
            <a:chExt cx="3657600" cy="19700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335" t="3277" r="3511" b="4983"/>
            <a:stretch/>
          </p:blipFill>
          <p:spPr>
            <a:xfrm>
              <a:off x="5324685" y="2600433"/>
              <a:ext cx="3586050" cy="197008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71797" y="2600433"/>
              <a:ext cx="3657600" cy="1970088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4186" y="2600433"/>
              <a:ext cx="2024743" cy="208081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https://6lli539m39y3hpkelqsm3c2fg-wpengine.netdna-ssl.com/wp-content/uploads/2011/08/Blue_Wat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92" y="1998123"/>
            <a:ext cx="1714500" cy="1285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9" descr="MOF.ti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8585" r="19950" b="7873"/>
          <a:stretch/>
        </p:blipFill>
        <p:spPr>
          <a:xfrm>
            <a:off x="6120452" y="1754281"/>
            <a:ext cx="1854572" cy="16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9528" y="-21581"/>
            <a:ext cx="69614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100" dirty="0">
                <a:solidFill>
                  <a:srgbClr val="0000CC"/>
                </a:solidFill>
              </a:rPr>
              <a:t>PAW Basics: Multi-Resolution, Grids, EES and </a:t>
            </a:r>
            <a:r>
              <a:rPr lang="en-US" sz="2100" i="1" dirty="0">
                <a:solidFill>
                  <a:srgbClr val="0000CC"/>
                </a:solidFill>
              </a:rPr>
              <a:t>N</a:t>
            </a:r>
            <a:r>
              <a:rPr lang="en-US" sz="2100" baseline="30000" dirty="0">
                <a:solidFill>
                  <a:srgbClr val="0000CC"/>
                </a:solidFill>
              </a:rPr>
              <a:t>2</a:t>
            </a:r>
            <a:r>
              <a:rPr lang="en-US" sz="2100" dirty="0">
                <a:solidFill>
                  <a:srgbClr val="0000CC"/>
                </a:solidFill>
              </a:rPr>
              <a:t> log </a:t>
            </a:r>
            <a:r>
              <a:rPr lang="en-US" sz="2100" i="1" dirty="0">
                <a:solidFill>
                  <a:srgbClr val="0000CC"/>
                </a:solidFill>
              </a:rPr>
              <a:t>N </a:t>
            </a:r>
            <a:r>
              <a:rPr lang="en-US" sz="2100" dirty="0">
                <a:solidFill>
                  <a:srgbClr val="0000CC"/>
                </a:solidFill>
              </a:rPr>
              <a:t>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2379" y="251938"/>
            <a:ext cx="656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srgbClr val="0000CC"/>
                </a:solidFill>
              </a:rPr>
              <a:t>How do we reduce scaling by one order in </a:t>
            </a:r>
            <a:r>
              <a:rPr lang="en-US" i="1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 and maintain accuracy</a:t>
            </a:r>
            <a:r>
              <a:rPr lang="en-US" sz="1500" dirty="0">
                <a:solidFill>
                  <a:srgbClr val="0000CC"/>
                </a:solidFill>
              </a:rPr>
              <a:t>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216297" y="627511"/>
            <a:ext cx="6729839" cy="1682705"/>
            <a:chOff x="97729" y="836683"/>
            <a:chExt cx="8973118" cy="2243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7729" y="1268594"/>
                  <a:ext cx="8973118" cy="181169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sz="1200" dirty="0">
                      <a:solidFill>
                        <a:prstClr val="black"/>
                      </a:solidFill>
                    </a:rPr>
                    <a:t>Given a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discrete, </a:t>
                  </a:r>
                  <a14:m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200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sz="1200" b="1" dirty="0">
                          <a:solidFill>
                            <a:srgbClr val="0000CC"/>
                          </a:solidFill>
                        </a:rPr>
                        <m:t> =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rgbClr val="0000CC"/>
                          </a:solidFill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sz="1200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solidFill>
                                <a:srgbClr val="0000CC"/>
                              </a:solidFill>
                            </a:rPr>
                            <m:t> </m:t>
                          </m:r>
                        </m:e>
                      </m:acc>
                      <m:r>
                        <a:rPr lang="en-US" sz="1200" b="1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200" dirty="0">
                      <a:solidFill>
                        <a:srgbClr val="0000CC"/>
                      </a:solidFill>
                    </a:rPr>
                    <a:t>  finite g-space,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|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g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|&lt;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the Fourier coefficients,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of </a:t>
                  </a:r>
                  <a:r>
                    <a:rPr lang="en-US" sz="1350" i="1" dirty="0">
                      <a:solidFill>
                        <a:prstClr val="black"/>
                      </a:solidFill>
                    </a:rPr>
                    <a:t>f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(</a:t>
                  </a:r>
                  <a:r>
                    <a:rPr lang="en-US" sz="1350" b="1" i="1" dirty="0">
                      <a:solidFill>
                        <a:prstClr val="black"/>
                      </a:solidFill>
                    </a:rPr>
                    <a:t>r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)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</a:t>
                  </a:r>
                  <a:br>
                    <a:rPr lang="en-US" sz="1200" dirty="0">
                      <a:solidFill>
                        <a:prstClr val="black"/>
                      </a:solidFill>
                    </a:rPr>
                  </a:br>
                  <a:r>
                    <a:rPr lang="en-US" sz="1200" dirty="0">
                      <a:solidFill>
                        <a:prstClr val="black"/>
                      </a:solidFill>
                    </a:rPr>
                    <a:t>can be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converted to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from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f </a:t>
                  </a:r>
                  <a:r>
                    <a:rPr lang="en-US" sz="1200" i="1" baseline="30000" dirty="0">
                      <a:solidFill>
                        <a:srgbClr val="0000CC"/>
                      </a:solidFill>
                    </a:rPr>
                    <a:t>m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(</a:t>
                  </a:r>
                  <a:r>
                    <a:rPr lang="en-US" sz="1350" b="1" i="1" dirty="0">
                      <a:solidFill>
                        <a:srgbClr val="0000CC"/>
                      </a:solidFill>
                    </a:rPr>
                    <a:t>r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)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exactly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using an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intermediate equally spaced  </a:t>
                  </a:r>
                  <a:r>
                    <a:rPr lang="en-US" sz="1200" b="1" i="1" dirty="0">
                      <a:solidFill>
                        <a:srgbClr val="0000CC"/>
                      </a:solidFill>
                    </a:rPr>
                    <a:t>s-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space grid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</a:t>
                  </a:r>
                  <a:r>
                    <a:rPr lang="en-US" sz="1200" b="1" i="1" dirty="0">
                      <a:solidFill>
                        <a:prstClr val="black"/>
                      </a:solidFill>
                    </a:rPr>
                    <a:t>r=</a:t>
                  </a:r>
                  <a:r>
                    <a:rPr lang="en-US" sz="1200" b="1" i="1" dirty="0" err="1">
                      <a:solidFill>
                        <a:prstClr val="black"/>
                      </a:solidFill>
                    </a:rPr>
                    <a:t>hs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of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side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N</a:t>
                  </a:r>
                  <a:r>
                    <a:rPr lang="en-US" sz="1200" baseline="-25000" dirty="0">
                      <a:solidFill>
                        <a:srgbClr val="0000CC"/>
                      </a:solidFill>
                    </a:rPr>
                    <a:t>FFT,</a:t>
                  </a:r>
                  <a:r>
                    <a:rPr lang="el-GR" sz="1200" baseline="-25000" dirty="0">
                      <a:solidFill>
                        <a:srgbClr val="0000CC"/>
                      </a:solidFill>
                    </a:rPr>
                    <a:t>α</a:t>
                  </a:r>
                  <a:r>
                    <a:rPr lang="en-US" sz="1200" baseline="-25000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&gt; </a:t>
                  </a:r>
                  <a14:m>
                    <m:oMath xmlns:m="http://schemas.openxmlformats.org/officeDocument/2006/math"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200" baseline="-25000" dirty="0">
                              <a:solidFill>
                                <a:srgbClr val="0000CC"/>
                              </a:solidFill>
                            </a:rPr>
                            <m:t>α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rgbClr val="0000CC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1200" baseline="-25000" dirty="0">
                          <a:solidFill>
                            <a:srgbClr val="0000CC"/>
                          </a:solidFill>
                        </a:rPr>
                        <m:t>FFT</m:t>
                      </m:r>
                      <m:r>
                        <m:rPr>
                          <m:nor/>
                        </m:rPr>
                        <a:rPr lang="en-US" sz="1200" baseline="-25000" dirty="0">
                          <a:solidFill>
                            <a:srgbClr val="0000CC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l-GR" sz="1200" baseline="-25000" dirty="0">
                          <a:solidFill>
                            <a:srgbClr val="0000CC"/>
                          </a:solidFill>
                        </a:rPr>
                        <m:t>α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.</a:t>
                  </a:r>
                  <a:br>
                    <a:rPr lang="en-US" sz="1200" dirty="0">
                      <a:solidFill>
                        <a:prstClr val="black"/>
                      </a:solidFill>
                    </a:rPr>
                  </a:br>
                  <a:endParaRPr lang="en-US" sz="1200" dirty="0">
                    <a:solidFill>
                      <a:prstClr val="black"/>
                    </a:solidFill>
                  </a:endParaRPr>
                </a:p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sz="1200" dirty="0">
                      <a:solidFill>
                        <a:prstClr val="black"/>
                      </a:solidFill>
                    </a:rPr>
                    <a:t>Using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FFTs,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the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can be </a:t>
                  </a:r>
                  <a:r>
                    <a:rPr lang="en-US" sz="1200" dirty="0">
                      <a:solidFill>
                        <a:srgbClr val="0033CC"/>
                      </a:solidFill>
                    </a:rPr>
                    <a:t>computed </a:t>
                  </a:r>
                  <a:r>
                    <a:rPr lang="en-US" sz="1200" i="1" dirty="0">
                      <a:solidFill>
                        <a:srgbClr val="0033CC"/>
                      </a:solidFill>
                    </a:rPr>
                    <a:t>exactly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in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N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 log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N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as:</a:t>
                  </a:r>
                </a:p>
                <a:p>
                  <a:pPr defTabSz="342900"/>
                  <a:r>
                    <a:rPr lang="en-US" sz="1200" dirty="0">
                      <a:solidFill>
                        <a:prstClr val="black"/>
                      </a:solidFill>
                    </a:rPr>
                    <a:t>          </a:t>
                  </a:r>
                  <a14:m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𝐹𝐹𝑇</m:t>
                          </m:r>
                        </m:e>
                        <m: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,+)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acc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FFT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𝐹𝐹𝑇</m:t>
                          </m:r>
                        </m:e>
                        <m: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,−)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det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9" y="1268593"/>
                  <a:ext cx="8973118" cy="17806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3" t="-1356" r="-4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1569357" y="836683"/>
              <a:ext cx="5646246" cy="4308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500" dirty="0">
                  <a:solidFill>
                    <a:prstClr val="black"/>
                  </a:solidFill>
                </a:rPr>
                <a:t>1.</a:t>
              </a:r>
              <a:r>
                <a:rPr lang="en-US" sz="1500" dirty="0">
                  <a:solidFill>
                    <a:srgbClr val="0033CC"/>
                  </a:solidFill>
                </a:rPr>
                <a:t> Discrete real-space: Fourier Coefficients and FFTs 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30554" y="4391461"/>
            <a:ext cx="58971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42900"/>
            <a:r>
              <a:rPr lang="en-US" sz="1500" dirty="0">
                <a:solidFill>
                  <a:srgbClr val="0000CC"/>
                </a:solidFill>
              </a:rPr>
              <a:t>Using </a:t>
            </a:r>
            <a:r>
              <a:rPr lang="en-US" sz="1500" b="1" i="1" dirty="0">
                <a:solidFill>
                  <a:srgbClr val="0000CC"/>
                </a:solidFill>
              </a:rPr>
              <a:t>3 FFT grids</a:t>
            </a:r>
            <a:r>
              <a:rPr lang="en-US" sz="1500" dirty="0">
                <a:solidFill>
                  <a:srgbClr val="0000CC"/>
                </a:solidFill>
              </a:rPr>
              <a:t>,  (1) Psi EES, (2) Density, (3) Density EES, and</a:t>
            </a:r>
            <a:br>
              <a:rPr lang="en-US" sz="1500" dirty="0">
                <a:solidFill>
                  <a:srgbClr val="0000CC"/>
                </a:solidFill>
              </a:rPr>
            </a:br>
            <a:r>
              <a:rPr lang="en-US" sz="1500" b="1" i="1" dirty="0">
                <a:solidFill>
                  <a:srgbClr val="0000CC"/>
                </a:solidFill>
              </a:rPr>
              <a:t>1 discrete spherical polar grid </a:t>
            </a:r>
            <a:r>
              <a:rPr lang="en-US" sz="1500" dirty="0">
                <a:solidFill>
                  <a:srgbClr val="0000CC"/>
                </a:solidFill>
              </a:rPr>
              <a:t>around each ion, |</a:t>
            </a:r>
            <a:r>
              <a:rPr lang="en-US" sz="1500" b="1" i="1" dirty="0">
                <a:solidFill>
                  <a:srgbClr val="0000CC"/>
                </a:solidFill>
              </a:rPr>
              <a:t>r</a:t>
            </a:r>
            <a:r>
              <a:rPr lang="en-US" sz="1500" dirty="0">
                <a:solidFill>
                  <a:srgbClr val="0000CC"/>
                </a:solidFill>
              </a:rPr>
              <a:t>|&lt;</a:t>
            </a:r>
            <a:r>
              <a:rPr lang="en-US" sz="1500" i="1" dirty="0" err="1">
                <a:solidFill>
                  <a:srgbClr val="0000CC"/>
                </a:solidFill>
              </a:rPr>
              <a:t>R</a:t>
            </a:r>
            <a:r>
              <a:rPr lang="en-US" sz="1500" baseline="-25000" dirty="0" err="1">
                <a:solidFill>
                  <a:srgbClr val="0000CC"/>
                </a:solidFill>
              </a:rPr>
              <a:t>pc</a:t>
            </a:r>
            <a:r>
              <a:rPr lang="en-US" sz="1500" dirty="0">
                <a:solidFill>
                  <a:srgbClr val="0000CC"/>
                </a:solidFill>
              </a:rPr>
              <a:t> , all PAW </a:t>
            </a:r>
          </a:p>
          <a:p>
            <a:pPr algn="ctr" defTabSz="342900"/>
            <a:r>
              <a:rPr lang="en-US" sz="1500" dirty="0">
                <a:solidFill>
                  <a:srgbClr val="0000CC"/>
                </a:solidFill>
              </a:rPr>
              <a:t>energy terms &amp; their derivatives can be accurately computed in </a:t>
            </a:r>
            <a:r>
              <a:rPr lang="en-US" sz="1500" i="1" dirty="0">
                <a:solidFill>
                  <a:srgbClr val="0000CC"/>
                </a:solidFill>
              </a:rPr>
              <a:t>N</a:t>
            </a:r>
            <a:r>
              <a:rPr lang="en-US" sz="1500" baseline="30000" dirty="0">
                <a:solidFill>
                  <a:srgbClr val="0000CC"/>
                </a:solidFill>
              </a:rPr>
              <a:t>2</a:t>
            </a:r>
            <a:r>
              <a:rPr lang="en-US" sz="1500" dirty="0">
                <a:solidFill>
                  <a:srgbClr val="0000CC"/>
                </a:solidFill>
              </a:rPr>
              <a:t> log </a:t>
            </a:r>
            <a:r>
              <a:rPr lang="en-US" sz="1500" i="1" dirty="0">
                <a:solidFill>
                  <a:srgbClr val="0000CC"/>
                </a:solidFill>
              </a:rPr>
              <a:t>N .</a:t>
            </a:r>
            <a:endParaRPr lang="en-US" sz="1500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16297" y="2399758"/>
            <a:ext cx="6729839" cy="1947138"/>
            <a:chOff x="97729" y="3199679"/>
            <a:chExt cx="8973118" cy="2596185"/>
          </a:xfrm>
        </p:grpSpPr>
        <p:sp>
          <p:nvSpPr>
            <p:cNvPr id="9" name="TextBox 8"/>
            <p:cNvSpPr txBox="1"/>
            <p:nvPr/>
          </p:nvSpPr>
          <p:spPr>
            <a:xfrm>
              <a:off x="1781393" y="3199679"/>
              <a:ext cx="5381560" cy="4308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500" dirty="0">
                  <a:solidFill>
                    <a:prstClr val="black"/>
                  </a:solidFill>
                </a:rPr>
                <a:t>2. </a:t>
              </a:r>
              <a:r>
                <a:rPr lang="en-US" sz="1500" dirty="0">
                  <a:solidFill>
                    <a:srgbClr val="0033CC"/>
                  </a:solidFill>
                </a:rPr>
                <a:t>Euler Exponential Spline Interpolation and FFTs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97729" y="3620994"/>
                  <a:ext cx="8973118" cy="1847172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sz="1200" dirty="0">
                      <a:solidFill>
                        <a:prstClr val="black"/>
                      </a:solidFill>
                    </a:rPr>
                    <a:t>To </a:t>
                  </a:r>
                  <a:r>
                    <a:rPr lang="en-US" sz="1200" dirty="0">
                      <a:solidFill>
                        <a:srgbClr val="0033CC"/>
                      </a:solidFill>
                    </a:rPr>
                    <a:t>compute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the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Z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-matrices, structure factors,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 and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core functions, fast,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it is useful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develop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a differentiable controlled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approximation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to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a14:m>
                  <a:r>
                    <a:rPr lang="en-US" sz="1200" b="1" i="1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on a discrete </a:t>
                  </a:r>
                  <a:r>
                    <a:rPr lang="en-US" sz="1200" b="1" i="1" dirty="0">
                      <a:solidFill>
                        <a:srgbClr val="0000CC"/>
                      </a:solidFill>
                    </a:rPr>
                    <a:t>g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-space </a:t>
                  </a:r>
                  <a:r>
                    <a:rPr lang="en-US" sz="1200" dirty="0">
                      <a:solidFill>
                        <a:srgbClr val="080808"/>
                      </a:solidFill>
                    </a:rPr>
                    <a:t>for all </a:t>
                  </a:r>
                  <a:r>
                    <a:rPr lang="en-US" sz="1200" b="1" i="1" dirty="0">
                      <a:solidFill>
                        <a:srgbClr val="080808"/>
                      </a:solidFill>
                    </a:rPr>
                    <a:t>r=</a:t>
                  </a:r>
                  <a:r>
                    <a:rPr lang="en-US" sz="1200" b="1" i="1" dirty="0" err="1">
                      <a:solidFill>
                        <a:srgbClr val="080808"/>
                      </a:solidFill>
                    </a:rPr>
                    <a:t>hs</a:t>
                  </a:r>
                  <a:r>
                    <a:rPr lang="en-US" sz="1200" b="1" i="1" dirty="0">
                      <a:solidFill>
                        <a:srgbClr val="080808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80808"/>
                      </a:solidFill>
                    </a:rPr>
                    <a:t>in D(</a:t>
                  </a:r>
                  <a:r>
                    <a:rPr lang="en-US" sz="1200" b="1" i="1" dirty="0">
                      <a:solidFill>
                        <a:srgbClr val="080808"/>
                      </a:solidFill>
                    </a:rPr>
                    <a:t>h</a:t>
                  </a:r>
                  <a:r>
                    <a:rPr lang="en-US" sz="1200" dirty="0">
                      <a:solidFill>
                        <a:srgbClr val="080808"/>
                      </a:solidFill>
                    </a:rPr>
                    <a:t>)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via interpolation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from an equally spaced </a:t>
                  </a:r>
                  <a:r>
                    <a:rPr lang="en-US" sz="1200" b="1" i="1" dirty="0">
                      <a:solidFill>
                        <a:srgbClr val="0000CC"/>
                      </a:solidFill>
                    </a:rPr>
                    <a:t>s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-space grid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enabling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the use of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FFTs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.</a:t>
                  </a:r>
                </a:p>
                <a:p>
                  <a:pPr defTabSz="342900"/>
                  <a:endParaRPr lang="en-US" sz="1200" b="1" i="1" dirty="0">
                    <a:solidFill>
                      <a:prstClr val="black"/>
                    </a:solidFill>
                  </a:endParaRPr>
                </a:p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sz="1200" dirty="0">
                      <a:solidFill>
                        <a:prstClr val="black"/>
                      </a:solidFill>
                    </a:rPr>
                    <a:t>The Euler exponential spline (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EES) delivers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where </a:t>
                  </a:r>
                  <a:r>
                    <a:rPr lang="en-US" sz="1200" i="1" dirty="0" err="1">
                      <a:solidFill>
                        <a:prstClr val="black"/>
                      </a:solidFill>
                    </a:rPr>
                    <a:t>M</a:t>
                  </a:r>
                  <a:r>
                    <a:rPr lang="en-US" sz="1200" i="1" baseline="-25000" dirty="0" err="1">
                      <a:solidFill>
                        <a:prstClr val="black"/>
                      </a:solidFill>
                    </a:rPr>
                    <a:t>p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are the cardinal B-splines and </a:t>
                  </a:r>
                  <a:r>
                    <a:rPr lang="en-US" sz="1200" i="1" dirty="0">
                      <a:solidFill>
                        <a:prstClr val="black"/>
                      </a:solidFill>
                    </a:rPr>
                    <a:t>p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the spline order,</a:t>
                  </a:r>
                </a:p>
                <a:p>
                  <a:pPr defTabSz="342900"/>
                  <a:endParaRPr lang="en-US" sz="1200" dirty="0">
                    <a:solidFill>
                      <a:prstClr val="black"/>
                    </a:solidFill>
                  </a:endParaRPr>
                </a:p>
                <a:p>
                  <a:pPr defTabSz="342900"/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9" y="3620995"/>
                  <a:ext cx="8973118" cy="181645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72" t="-67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28142" y="4884503"/>
                  <a:ext cx="5914952" cy="7202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FFT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ctrlP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acc>
                              <m:accPr>
                                <m:chr m:val="̂"/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FFT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acc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𝐹𝐹𝑇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  <m: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FFT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</m:t>
                        </m:r>
                      </m:oMath>
                    </m:oMathPara>
                  </a14:m>
                  <a:endParaRPr 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42" y="4884502"/>
                  <a:ext cx="5949257" cy="7201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742714" y="5468932"/>
                  <a:ext cx="210698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i="1" dirty="0">
                            <a:solidFill>
                              <a:prstClr val="black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1200" baseline="-25000" dirty="0">
                            <a:solidFill>
                              <a:prstClr val="black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  <m:r>
                          <m:rPr>
                            <m:nor/>
                          </m:rPr>
                          <a:rPr lang="en-US" sz="1200" baseline="-25000" dirty="0">
                            <a:solidFill>
                              <a:prstClr val="black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 &gt; 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≈2.8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14" y="5468932"/>
                  <a:ext cx="2111219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734" t="-14634" r="-289" b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774922" y="4979731"/>
                  <a:ext cx="1924032" cy="2652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  <a:latin typeface="Cambria" panose="02040503050406030204" pitchFamily="18" charset="0"/>
                    </a:rPr>
                    <a:t> has compact supp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922" y="4979730"/>
                  <a:ext cx="1929952" cy="2652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470" t="-27907" r="-4732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97729" y="3620995"/>
              <a:ext cx="8973118" cy="21748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72609" y="5234092"/>
                  <a:ext cx="188273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nor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FFT</m:t>
                            </m:r>
                          </m:sub>
                        </m:sSub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int</m:t>
                        </m:r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609" y="5234092"/>
                  <a:ext cx="1882117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94" r="-6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910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36020" y="-58064"/>
            <a:ext cx="5415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</a:t>
            </a:r>
            <a:r>
              <a:rPr lang="en-US" sz="2400" b="1" i="1" dirty="0">
                <a:solidFill>
                  <a:srgbClr val="0000CC"/>
                </a:solidFill>
              </a:rPr>
              <a:t>g</a:t>
            </a:r>
            <a:r>
              <a:rPr lang="en-US" sz="2400" dirty="0">
                <a:solidFill>
                  <a:srgbClr val="0000CC"/>
                </a:solidFill>
              </a:rPr>
              <a:t>-space to </a:t>
            </a:r>
            <a:r>
              <a:rPr lang="en-US" sz="2400" b="1" i="1" dirty="0">
                <a:solidFill>
                  <a:srgbClr val="0000CC"/>
                </a:solidFill>
              </a:rPr>
              <a:t>s</a:t>
            </a:r>
            <a:r>
              <a:rPr lang="en-US" sz="2400" dirty="0">
                <a:solidFill>
                  <a:srgbClr val="0000CC"/>
                </a:solidFill>
              </a:rPr>
              <a:t>-space and back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176501" y="464070"/>
            <a:ext cx="1930272" cy="4296049"/>
            <a:chOff x="6711337" y="618759"/>
            <a:chExt cx="2573697" cy="5728065"/>
          </a:xfrm>
        </p:grpSpPr>
        <p:grpSp>
          <p:nvGrpSpPr>
            <p:cNvPr id="10" name="Group 9"/>
            <p:cNvGrpSpPr/>
            <p:nvPr/>
          </p:nvGrpSpPr>
          <p:grpSpPr>
            <a:xfrm>
              <a:off x="6980914" y="618759"/>
              <a:ext cx="2238409" cy="2043405"/>
              <a:chOff x="3122653" y="1741513"/>
              <a:chExt cx="2238409" cy="2043405"/>
            </a:xfrm>
          </p:grpSpPr>
          <p:sp>
            <p:nvSpPr>
              <p:cNvPr id="5" name="Cube 4"/>
              <p:cNvSpPr/>
              <p:nvPr/>
            </p:nvSpPr>
            <p:spPr>
              <a:xfrm>
                <a:off x="3122653" y="1741513"/>
                <a:ext cx="2062066" cy="2043405"/>
              </a:xfrm>
              <a:prstGeom prst="cub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132588" y="1804306"/>
                    <a:ext cx="2228474" cy="4911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 EES: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2588" y="1804306"/>
                    <a:ext cx="2165593" cy="46031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535"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/>
            <p:cNvGrpSpPr/>
            <p:nvPr/>
          </p:nvGrpSpPr>
          <p:grpSpPr>
            <a:xfrm>
              <a:off x="6711337" y="4303419"/>
              <a:ext cx="2573697" cy="2043405"/>
              <a:chOff x="3153161" y="1830585"/>
              <a:chExt cx="2573697" cy="2043405"/>
            </a:xfrm>
          </p:grpSpPr>
          <p:sp>
            <p:nvSpPr>
              <p:cNvPr id="53" name="Cube 52"/>
              <p:cNvSpPr/>
              <p:nvPr/>
            </p:nvSpPr>
            <p:spPr>
              <a:xfrm>
                <a:off x="3298540" y="1830585"/>
                <a:ext cx="2062066" cy="2043405"/>
              </a:xfrm>
              <a:prstGeom prst="cub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3153161" y="1894684"/>
                    <a:ext cx="2573697" cy="469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 EES: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3161" y="1894683"/>
                    <a:ext cx="2513509" cy="43858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184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7205937" y="1263529"/>
                  <a:ext cx="1197451" cy="1237319"/>
                </a:xfrm>
                <a:prstGeom prst="ellipse">
                  <a:avLst/>
                </a:prstGeom>
                <a:pattFill prst="pct5">
                  <a:fgClr>
                    <a:schemeClr val="bg1"/>
                  </a:fgClr>
                  <a:bgClr>
                    <a:srgbClr val="0070C0"/>
                  </a:bgClr>
                </a:pattFill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270000" h="1016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937" y="1263529"/>
                  <a:ext cx="1197451" cy="1237319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7118870" y="5386056"/>
                  <a:ext cx="1147664" cy="411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871" y="5386056"/>
                  <a:ext cx="1088824" cy="3808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Down Arrow 40"/>
            <p:cNvSpPr/>
            <p:nvPr/>
          </p:nvSpPr>
          <p:spPr>
            <a:xfrm>
              <a:off x="7804663" y="2843930"/>
              <a:ext cx="85700" cy="137844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802625" y="3612239"/>
                  <a:ext cx="2354834" cy="370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050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,+,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2625" y="3612239"/>
                  <a:ext cx="2290627" cy="34753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7149995" y="5635515"/>
                  <a:ext cx="9836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994" y="5635515"/>
                  <a:ext cx="923651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198903" y="2407426"/>
                  <a:ext cx="13319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m:rPr>
                            <m:nor/>
                          </m:rPr>
                          <a:rPr lang="en-US" sz="1200" b="1" dirty="0">
                            <a:solidFill>
                              <a:srgbClr val="0000CC"/>
                            </a:solidFill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00CC"/>
                            </a:solidFill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2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p>
                          <m:sSupPr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200" b="1" dirty="0">
                                <a:solidFill>
                                  <a:srgbClr val="0000CC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902" y="2407426"/>
                  <a:ext cx="1267206" cy="338554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r="-20673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6846320" y="3331532"/>
                  <a:ext cx="2364580" cy="353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  <m:r>
                        <a:rPr lang="en-US" altLang="zh-CN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r>
                        <a:rPr lang="en-US" altLang="zh-CN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050" b="1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a14:m>
                  <a:r>
                    <a:rPr lang="en-US" sz="1050" dirty="0">
                      <a:solidFill>
                        <a:prstClr val="black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320" y="3331532"/>
                  <a:ext cx="2297680" cy="322268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r="-265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54899" y="4753899"/>
                <a:ext cx="5001310" cy="40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prstClr val="black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𝐹𝐹𝑇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enables B-spline interpolation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98" y="6338532"/>
                <a:ext cx="6668413" cy="506870"/>
              </a:xfrm>
              <a:prstGeom prst="rect">
                <a:avLst/>
              </a:prstGeom>
              <a:blipFill rotWithShape="0">
                <a:blip r:embed="rId33"/>
                <a:stretch>
                  <a:fillRect l="-731" t="-73494" b="-1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2881471" y="470526"/>
            <a:ext cx="1721761" cy="4312967"/>
            <a:chOff x="2317961" y="627367"/>
            <a:chExt cx="2295681" cy="5750623"/>
          </a:xfrm>
        </p:grpSpPr>
        <p:grpSp>
          <p:nvGrpSpPr>
            <p:cNvPr id="9" name="Group 8"/>
            <p:cNvGrpSpPr/>
            <p:nvPr/>
          </p:nvGrpSpPr>
          <p:grpSpPr>
            <a:xfrm>
              <a:off x="2416828" y="627367"/>
              <a:ext cx="2062066" cy="2043405"/>
              <a:chOff x="653142" y="1810137"/>
              <a:chExt cx="2062066" cy="2043405"/>
            </a:xfrm>
          </p:grpSpPr>
          <p:sp>
            <p:nvSpPr>
              <p:cNvPr id="4" name="Cube 3"/>
              <p:cNvSpPr/>
              <p:nvPr/>
            </p:nvSpPr>
            <p:spPr>
              <a:xfrm>
                <a:off x="653142" y="1810137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/>
                  <p:cNvSpPr txBox="1"/>
                  <p:nvPr/>
                </p:nvSpPr>
                <p:spPr>
                  <a:xfrm>
                    <a:off x="793125" y="1856216"/>
                    <a:ext cx="1868887" cy="4911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Density: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TextBox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125" y="1856215"/>
                    <a:ext cx="1808316" cy="46031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694" b="-14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/>
                <p:cNvSpPr/>
                <p:nvPr/>
              </p:nvSpPr>
              <p:spPr>
                <a:xfrm>
                  <a:off x="2780780" y="1381126"/>
                  <a:ext cx="965028" cy="1002122"/>
                </a:xfrm>
                <a:prstGeom prst="ellipse">
                  <a:avLst/>
                </a:prstGeom>
                <a:pattFill prst="pct5">
                  <a:fgClr>
                    <a:schemeClr val="bg1"/>
                  </a:fgClr>
                  <a:bgClr>
                    <a:srgbClr val="0070C0"/>
                  </a:bgClr>
                </a:pattFill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270000" h="1016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0780" y="1381126"/>
                  <a:ext cx="965028" cy="1002122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/>
            <p:cNvGrpSpPr/>
            <p:nvPr/>
          </p:nvGrpSpPr>
          <p:grpSpPr>
            <a:xfrm>
              <a:off x="2317961" y="4334585"/>
              <a:ext cx="2062066" cy="2043405"/>
              <a:chOff x="-211617" y="1819468"/>
              <a:chExt cx="2062066" cy="2043405"/>
            </a:xfrm>
          </p:grpSpPr>
          <p:sp>
            <p:nvSpPr>
              <p:cNvPr id="27" name="Cube 26"/>
              <p:cNvSpPr/>
              <p:nvPr/>
            </p:nvSpPr>
            <p:spPr>
              <a:xfrm>
                <a:off x="-211617" y="1819468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-66238" y="1863609"/>
                    <a:ext cx="1878206" cy="469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6238" y="1863609"/>
                    <a:ext cx="1822422" cy="43858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2676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2445400" y="5476385"/>
                  <a:ext cx="1276076" cy="465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zh-CN" alt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399" y="5476385"/>
                  <a:ext cx="1216038" cy="43505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97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Down Arrow 38"/>
            <p:cNvSpPr/>
            <p:nvPr/>
          </p:nvSpPr>
          <p:spPr>
            <a:xfrm>
              <a:off x="3263294" y="2833174"/>
              <a:ext cx="85700" cy="137844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2563052" y="5821754"/>
                  <a:ext cx="9836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052" y="5821754"/>
                  <a:ext cx="923651" cy="36933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2384741" y="3360824"/>
                  <a:ext cx="2228901" cy="5336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050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0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,+,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0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741" y="3360824"/>
                  <a:ext cx="2195024" cy="502830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2573310" y="2405664"/>
                  <a:ext cx="13319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m:rPr>
                            <m:nor/>
                          </m:rPr>
                          <a:rPr lang="en-US" sz="1200" b="1" dirty="0">
                            <a:solidFill>
                              <a:srgbClr val="0000CC"/>
                            </a:solidFill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00CC"/>
                            </a:solidFill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2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p>
                          <m:sSupPr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200" b="1" dirty="0">
                                <a:solidFill>
                                  <a:srgbClr val="0000CC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3310" y="2405664"/>
                  <a:ext cx="1267206" cy="33855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r="-21154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510066" y="5149483"/>
                  <a:ext cx="1023528" cy="465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066" y="5149483"/>
                  <a:ext cx="997260" cy="435056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b="-98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/>
            <p:cNvCxnSpPr/>
            <p:nvPr/>
          </p:nvCxnSpPr>
          <p:spPr>
            <a:xfrm>
              <a:off x="3546169" y="3786004"/>
              <a:ext cx="193132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486703" y="3797446"/>
                  <a:ext cx="277512" cy="239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rad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6703" y="3797446"/>
                  <a:ext cx="275909" cy="239425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r="-11111"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3950492" y="470526"/>
            <a:ext cx="2325348" cy="4291652"/>
            <a:chOff x="3743322" y="627367"/>
            <a:chExt cx="3100464" cy="5722203"/>
          </a:xfrm>
        </p:grpSpPr>
        <p:grpSp>
          <p:nvGrpSpPr>
            <p:cNvPr id="20" name="Group 19"/>
            <p:cNvGrpSpPr/>
            <p:nvPr/>
          </p:nvGrpSpPr>
          <p:grpSpPr>
            <a:xfrm>
              <a:off x="4571996" y="627367"/>
              <a:ext cx="2062066" cy="2043405"/>
              <a:chOff x="653142" y="1810137"/>
              <a:chExt cx="2062066" cy="2043405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653142" y="1810137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37387" y="1856214"/>
                    <a:ext cx="1845803" cy="4911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Density: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387" y="1856214"/>
                    <a:ext cx="1784719" cy="46031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2730" b="-14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642938" y="1195772"/>
                  <a:ext cx="1427588" cy="1357628"/>
                </a:xfrm>
                <a:prstGeom prst="ellipse">
                  <a:avLst/>
                </a:prstGeom>
                <a:pattFill prst="pct5">
                  <a:fgClr>
                    <a:schemeClr val="bg1"/>
                  </a:fgClr>
                  <a:bgClr>
                    <a:srgbClr val="0070C0"/>
                  </a:bgClr>
                </a:pattFill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270000" h="1016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938" y="1195772"/>
                  <a:ext cx="1427588" cy="1357628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/>
            <p:cNvGrpSpPr/>
            <p:nvPr/>
          </p:nvGrpSpPr>
          <p:grpSpPr>
            <a:xfrm>
              <a:off x="4497182" y="4306165"/>
              <a:ext cx="2062066" cy="2043405"/>
              <a:chOff x="-211617" y="1819468"/>
              <a:chExt cx="2062066" cy="2043405"/>
            </a:xfrm>
          </p:grpSpPr>
          <p:sp>
            <p:nvSpPr>
              <p:cNvPr id="30" name="Cube 29"/>
              <p:cNvSpPr/>
              <p:nvPr/>
            </p:nvSpPr>
            <p:spPr>
              <a:xfrm>
                <a:off x="-211617" y="1819468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-55388" y="1870975"/>
                    <a:ext cx="1878206" cy="469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5388" y="1870974"/>
                    <a:ext cx="1822422" cy="43858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676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4811945" y="5521677"/>
                  <a:ext cx="989672" cy="411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945" y="5521676"/>
                  <a:ext cx="929229" cy="3808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Down Arrow 39"/>
            <p:cNvSpPr/>
            <p:nvPr/>
          </p:nvSpPr>
          <p:spPr>
            <a:xfrm flipV="1">
              <a:off x="5424227" y="2831280"/>
              <a:ext cx="85700" cy="137844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915737" y="3453579"/>
                  <a:ext cx="1928049" cy="370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050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,−)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737" y="3453579"/>
                  <a:ext cx="1862113" cy="34753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4730065" y="5803681"/>
                  <a:ext cx="9836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064" y="5803681"/>
                  <a:ext cx="923651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4756241" y="2442808"/>
                  <a:ext cx="13319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m:rPr>
                            <m:nor/>
                          </m:rPr>
                          <a:rPr lang="en-US" sz="1200" b="1" dirty="0">
                            <a:solidFill>
                              <a:srgbClr val="0000CC"/>
                            </a:solidFill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00CC"/>
                            </a:solidFill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2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p>
                          <m:sSupPr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200" b="1" dirty="0">
                                <a:solidFill>
                                  <a:srgbClr val="0000CC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241" y="2442809"/>
                  <a:ext cx="1267206" cy="338554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r="-21154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Down Arrow 59"/>
            <p:cNvSpPr/>
            <p:nvPr/>
          </p:nvSpPr>
          <p:spPr>
            <a:xfrm rot="5400000" flipV="1">
              <a:off x="4150715" y="5290303"/>
              <a:ext cx="84834" cy="899619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707181" y="3537667"/>
                  <a:ext cx="354029" cy="4355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180" y="3537667"/>
                  <a:ext cx="354521" cy="435568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10345" t="-1389" r="-1724" b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1106602" y="496297"/>
            <a:ext cx="1864216" cy="4362953"/>
            <a:chOff x="-48532" y="661728"/>
            <a:chExt cx="2485622" cy="5817270"/>
          </a:xfrm>
        </p:grpSpPr>
        <p:grpSp>
          <p:nvGrpSpPr>
            <p:cNvPr id="48" name="Group 47"/>
            <p:cNvGrpSpPr/>
            <p:nvPr/>
          </p:nvGrpSpPr>
          <p:grpSpPr>
            <a:xfrm>
              <a:off x="-48532" y="661728"/>
              <a:ext cx="2485622" cy="5806552"/>
              <a:chOff x="-48532" y="661728"/>
              <a:chExt cx="2485622" cy="58065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318976" y="6068171"/>
                    <a:ext cx="983603" cy="400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35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35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𝒉𝒔</m:t>
                          </m:r>
                        </m:oMath>
                      </m:oMathPara>
                    </a14:m>
                    <a:endParaRPr lang="en-US" sz="1350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Rectangle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76" y="6068171"/>
                    <a:ext cx="923651" cy="369332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-48532" y="661728"/>
                <a:ext cx="2258491" cy="5740927"/>
                <a:chOff x="-48532" y="661728"/>
                <a:chExt cx="2258491" cy="574092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47893" y="661728"/>
                  <a:ext cx="2062066" cy="2043405"/>
                  <a:chOff x="5822458" y="1810135"/>
                  <a:chExt cx="2062066" cy="2043405"/>
                </a:xfrm>
              </p:grpSpPr>
              <p:sp>
                <p:nvSpPr>
                  <p:cNvPr id="7" name="Cube 6"/>
                  <p:cNvSpPr/>
                  <p:nvPr/>
                </p:nvSpPr>
                <p:spPr>
                  <a:xfrm>
                    <a:off x="5822458" y="1810135"/>
                    <a:ext cx="2062066" cy="2043405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r>
                      <a:rPr lang="en-US" sz="1350" dirty="0">
                        <a:solidFill>
                          <a:prstClr val="white"/>
                        </a:solidFill>
                      </a:rPr>
                      <a:t> 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5981103" y="1812818"/>
                        <a:ext cx="1807761" cy="49116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defTabSz="342900"/>
                        <a:r>
                          <a:rPr lang="en-US" sz="1350" dirty="0">
                            <a:solidFill>
                              <a:prstClr val="black"/>
                            </a:solidFill>
                          </a:rPr>
                          <a:t>Psi EES: </a:t>
                        </a:r>
                        <a14:m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a14:m>
                        <a:endParaRPr lang="en-US" sz="1350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" name="Rectangle 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81104" y="1812818"/>
                        <a:ext cx="1744773" cy="460319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787" b="-131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/>
                    <p:cNvSpPr/>
                    <p:nvPr/>
                  </p:nvSpPr>
                  <p:spPr>
                    <a:xfrm>
                      <a:off x="280512" y="1263528"/>
                      <a:ext cx="1287031" cy="1237319"/>
                    </a:xfrm>
                    <a:prstGeom prst="ellipse">
                      <a:avLst/>
                    </a:prstGeom>
                    <a:pattFill prst="pct5">
                      <a:fgClr>
                        <a:schemeClr val="bg1"/>
                      </a:fgClr>
                      <a:bgClr>
                        <a:srgbClr val="0070C0"/>
                      </a:bgClr>
                    </a:pattFill>
                    <a:scene3d>
                      <a:camera prst="orthographicFront"/>
                      <a:lightRig rig="threePt" dir="t">
                        <a:rot lat="0" lon="0" rev="2700000"/>
                      </a:lightRig>
                    </a:scene3d>
                    <a:sp3d>
                      <a:bevelT w="1270000" h="1016000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34290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15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5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CN" altLang="en-US" sz="15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5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5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b="1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Oval 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512" y="1263528"/>
                      <a:ext cx="1287031" cy="1237319"/>
                    </a:xfrm>
                    <a:prstGeom prst="ellipse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2" name="Group 41"/>
                <p:cNvGrpSpPr/>
                <p:nvPr/>
              </p:nvGrpSpPr>
              <p:grpSpPr>
                <a:xfrm>
                  <a:off x="85518" y="4359250"/>
                  <a:ext cx="2062066" cy="2043405"/>
                  <a:chOff x="-211617" y="1810137"/>
                  <a:chExt cx="2062066" cy="2043405"/>
                </a:xfrm>
              </p:grpSpPr>
              <p:sp>
                <p:nvSpPr>
                  <p:cNvPr id="51" name="Cube 50"/>
                  <p:cNvSpPr/>
                  <p:nvPr/>
                </p:nvSpPr>
                <p:spPr>
                  <a:xfrm>
                    <a:off x="-211617" y="1810137"/>
                    <a:ext cx="2062066" cy="2043405"/>
                  </a:xfrm>
                  <a:prstGeom prst="cube">
                    <a:avLst/>
                  </a:prstGeom>
                  <a:pattFill prst="pct10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/>
                      <p:cNvSpPr txBox="1"/>
                      <p:nvPr/>
                    </p:nvSpPr>
                    <p:spPr>
                      <a:xfrm>
                        <a:off x="-5142" y="1849676"/>
                        <a:ext cx="1770315" cy="4695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defTabSz="342900"/>
                        <a:r>
                          <a:rPr lang="en-US" sz="1350" dirty="0">
                            <a:solidFill>
                              <a:prstClr val="black"/>
                            </a:solidFill>
                          </a:rPr>
                          <a:t>Psi: </a:t>
                        </a:r>
                        <a14:m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𝐸𝐸𝑆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a14:m>
                        <a:endParaRPr lang="en-US" sz="1350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5" name="TextBox 4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5142" y="1849675"/>
                        <a:ext cx="1710212" cy="438582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3214" b="-19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/>
                    <p:cNvSpPr/>
                    <p:nvPr/>
                  </p:nvSpPr>
                  <p:spPr>
                    <a:xfrm>
                      <a:off x="323671" y="4982562"/>
                      <a:ext cx="1181520" cy="46585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defTabSz="34290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350" dirty="0">
                        <a:solidFill>
                          <a:srgbClr val="00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3671" y="4982561"/>
                      <a:ext cx="1121589" cy="435056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b="-97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Down Arrow 35"/>
                <p:cNvSpPr/>
                <p:nvPr/>
              </p:nvSpPr>
              <p:spPr>
                <a:xfrm>
                  <a:off x="888284" y="2843930"/>
                  <a:ext cx="85700" cy="1378441"/>
                </a:xfrm>
                <a:prstGeom prst="downArrow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325689" y="2449496"/>
                      <a:ext cx="133198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defTabSz="34290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brk m:alnAt="7"/>
                              </m:rPr>
                              <a:rPr lang="en-US" altLang="zh-CN" sz="12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200" b="1" dirty="0">
                                <a:solidFill>
                                  <a:srgbClr val="0000CC"/>
                                </a:solidFill>
                              </a:rPr>
                              <m:t> =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rgbClr val="0000CC"/>
                                </a:solidFill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sz="12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p>
                              <m:sSupPr>
                                <m:ctrlP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1" dirty="0">
                                    <a:solidFill>
                                      <a:srgbClr val="0000CC"/>
                                    </a:solidFill>
                                  </a:rPr>
                                  <m:t> 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200" dirty="0">
                        <a:solidFill>
                          <a:srgbClr val="00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Rectangle 1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5690" y="2449496"/>
                      <a:ext cx="1267206" cy="338554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r="-21154" b="-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-48532" y="5375875"/>
                      <a:ext cx="2069028" cy="77935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defTabSz="342900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solidFill>
                            <a:srgbClr val="0033CC"/>
                          </a:solidFill>
                        </a:rPr>
                        <a:t>/</a:t>
                      </a:r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a14:m>
                      <a:endParaRPr lang="en-US" sz="1200" dirty="0">
                        <a:solidFill>
                          <a:srgbClr val="0033CC"/>
                        </a:solidFill>
                      </a:endParaRPr>
                    </a:p>
                    <a:p>
                      <a:pPr defTabSz="342900"/>
                      <a:r>
                        <a:rPr lang="en-US" sz="1200" dirty="0">
                          <a:solidFill>
                            <a:srgbClr val="0033CC"/>
                          </a:solidFill>
                        </a:rPr>
                        <a:t>  0</a:t>
                      </a:r>
                      <a:r>
                        <a:rPr lang="en-US" sz="1200" i="1" dirty="0">
                          <a:solidFill>
                            <a:srgbClr val="0033CC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solidFill>
                            <a:srgbClr val="0033CC"/>
                          </a:solidFill>
                        </a:rPr>
                        <a:t>&lt;</a:t>
                      </a:r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a14:m>
                      <a:endParaRPr lang="en-US" sz="1200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Rectangle 3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48532" y="5375875"/>
                      <a:ext cx="2069028" cy="779359"/>
                    </a:xfrm>
                    <a:prstGeom prst="rect">
                      <a:avLst/>
                    </a:prstGeom>
                    <a:blipFill rotWithShape="0">
                      <a:blip r:embed="rId38"/>
                      <a:stretch>
                        <a:fillRect t="-30208" b="-43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>
                    <a:off x="-19737" y="3217385"/>
                    <a:ext cx="2456827" cy="39250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9737" y="3217385"/>
                    <a:ext cx="2397323" cy="361637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6516" y="3524021"/>
                    <a:ext cx="2353894" cy="53365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  <m:r>
                                <m:rPr>
                                  <m:nor/>
                                </m:rPr>
                                <a:rPr lang="en-US" sz="105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,+,</m:t>
                              </m:r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6" y="3524021"/>
                    <a:ext cx="2292807" cy="502830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333248" y="6078889"/>
                  <a:ext cx="9836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48" y="6078889"/>
                  <a:ext cx="983603" cy="400109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36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47935" y="-75438"/>
            <a:ext cx="5415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</a:t>
            </a:r>
            <a:r>
              <a:rPr lang="en-US" sz="2400" b="1" i="1" dirty="0">
                <a:solidFill>
                  <a:srgbClr val="0000CC"/>
                </a:solidFill>
              </a:rPr>
              <a:t>r</a:t>
            </a:r>
            <a:r>
              <a:rPr lang="en-US" sz="2400" dirty="0">
                <a:solidFill>
                  <a:srgbClr val="0000CC"/>
                </a:solidFill>
              </a:rPr>
              <a:t>-space interpolation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8347" y="240392"/>
            <a:ext cx="609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</a:rPr>
              <a:t>EES provides an accurate, differentiable interpolation between </a:t>
            </a:r>
          </a:p>
          <a:p>
            <a:pPr defTabSz="342900"/>
            <a:r>
              <a:rPr lang="en-US" dirty="0">
                <a:solidFill>
                  <a:prstClr val="black"/>
                </a:solidFill>
              </a:rPr>
              <a:t>              the different resolutions and length scales of PAW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158625" y="3241702"/>
                <a:ext cx="1960675" cy="1281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342900"/>
                <a:r>
                  <a:rPr lang="en-US" altLang="zh-CN" sz="1350" dirty="0">
                    <a:solidFill>
                      <a:prstClr val="black"/>
                    </a:solidFill>
                  </a:rPr>
                  <a:t>FFT grid points, </a:t>
                </a:r>
              </a:p>
              <a:p>
                <a:pPr algn="ctr" defTabSz="342900"/>
                <a:r>
                  <a:rPr lang="en-US" altLang="zh-CN" sz="1350" dirty="0">
                    <a:solidFill>
                      <a:prstClr val="black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/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350" dirty="0">
                    <a:solidFill>
                      <a:prstClr val="black"/>
                    </a:solidFill>
                  </a:rPr>
                  <a:t>,</a:t>
                </a:r>
                <a:r>
                  <a:rPr lang="en-US" sz="135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350" dirty="0">
                    <a:solidFill>
                      <a:prstClr val="black"/>
                    </a:solidFill>
                  </a:rPr>
                  <a:t>},</a:t>
                </a:r>
                <a:r>
                  <a:rPr lang="en-US" altLang="zh-CN" sz="1350" b="1" dirty="0">
                    <a:solidFill>
                      <a:prstClr val="black"/>
                    </a:solidFill>
                  </a:rPr>
                  <a:t> </a:t>
                </a:r>
                <a:br>
                  <a:rPr lang="en-US" altLang="zh-CN" sz="1350" b="1" i="1" dirty="0">
                    <a:solidFill>
                      <a:prstClr val="black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35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near</m:t>
                      </m:r>
                      <m:r>
                        <a:rPr lang="en-US" altLang="zh-CN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ion</m:t>
                      </m:r>
                      <m:r>
                        <a:rPr lang="en-US" altLang="zh-CN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sz="1350" i="1" dirty="0">
                  <a:solidFill>
                    <a:prstClr val="black"/>
                  </a:solidFill>
                </a:endParaRPr>
              </a:p>
              <a:p>
                <a:pPr algn="ctr"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35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~ 1</m:t>
                      </m:r>
                    </m:oMath>
                  </m:oMathPara>
                </a14:m>
                <a:endParaRPr lang="en-US" sz="1350" i="1" dirty="0">
                  <a:solidFill>
                    <a:prstClr val="black"/>
                  </a:solidFill>
                </a:endParaRPr>
              </a:p>
              <a:p>
                <a:pPr algn="ctr" defTabSz="342900"/>
                <a:r>
                  <a:rPr lang="en-US" sz="1350" dirty="0">
                    <a:solidFill>
                      <a:prstClr val="black"/>
                    </a:solidFill>
                  </a:rPr>
                  <a:t>for EES interpolation.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625" y="3241702"/>
                <a:ext cx="1960675" cy="1281313"/>
              </a:xfrm>
              <a:prstGeom prst="rect">
                <a:avLst/>
              </a:prstGeom>
              <a:blipFill rotWithShape="0">
                <a:blip r:embed="rId2"/>
                <a:stretch>
                  <a:fillRect t="-95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905550" y="1273916"/>
            <a:ext cx="3200631" cy="3905214"/>
            <a:chOff x="5016733" y="1698555"/>
            <a:chExt cx="4267508" cy="5206951"/>
          </a:xfrm>
        </p:grpSpPr>
        <p:sp>
          <p:nvSpPr>
            <p:cNvPr id="12" name="Oval 11"/>
            <p:cNvSpPr/>
            <p:nvPr/>
          </p:nvSpPr>
          <p:spPr>
            <a:xfrm>
              <a:off x="7102058" y="3829720"/>
              <a:ext cx="619545" cy="647362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889000" h="889000"/>
              <a:bevelB w="889000" h="889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r>
                <a:rPr lang="en-US" sz="1350" dirty="0">
                  <a:solidFill>
                    <a:prstClr val="white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375172" y="3116969"/>
                  <a:ext cx="2697320" cy="422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342900"/>
                  <a:r>
                    <a:rPr lang="en-US" sz="1350" i="1" dirty="0">
                      <a:solidFill>
                        <a:prstClr val="black"/>
                      </a:solidFill>
                    </a:rPr>
                    <a:t>N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-ion cores in </a:t>
                  </a:r>
                  <a:r>
                    <a:rPr lang="en-US" sz="1350" i="1" dirty="0">
                      <a:solidFill>
                        <a:prstClr val="black"/>
                      </a:solidFill>
                    </a:rPr>
                    <a:t>D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(</a:t>
                  </a:r>
                  <a:r>
                    <a:rPr lang="en-US" sz="1350" b="1" i="1" dirty="0">
                      <a:solidFill>
                        <a:prstClr val="black"/>
                      </a:solidFill>
                    </a:rPr>
                    <a:t>h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):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~ 1</m:t>
                      </m:r>
                    </m:oMath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171" y="3116970"/>
                  <a:ext cx="2643737" cy="39158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79" t="-6154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8216088" y="3409351"/>
                  <a:ext cx="932649" cy="4213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350" dirty="0">
                            <a:solidFill>
                              <a:prstClr val="black"/>
                            </a:solidFill>
                          </a:rPr>
                          <m:t>~ 1</m:t>
                        </m:r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087" y="3409351"/>
                  <a:ext cx="872034" cy="39074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6661960" y="1698555"/>
              <a:ext cx="2102797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  All grid </a:t>
              </a:r>
              <a:r>
                <a:rPr lang="en-US" sz="1350" i="1" dirty="0" err="1">
                  <a:solidFill>
                    <a:prstClr val="black"/>
                  </a:solidFill>
                </a:rPr>
                <a:t>spacings</a:t>
              </a:r>
              <a:r>
                <a:rPr lang="en-US" sz="1350" i="1" dirty="0">
                  <a:solidFill>
                    <a:prstClr val="black"/>
                  </a:solidFill>
                </a:rPr>
                <a:t> </a:t>
              </a:r>
              <a:br>
                <a:rPr lang="en-US" sz="1350" i="1" dirty="0">
                  <a:solidFill>
                    <a:prstClr val="black"/>
                  </a:solidFill>
                </a:rPr>
              </a:br>
              <a:r>
                <a:rPr lang="en-US" sz="1350" dirty="0">
                  <a:solidFill>
                    <a:prstClr val="black"/>
                  </a:solidFill>
                </a:rPr>
                <a:t>are independent of </a:t>
              </a:r>
            </a:p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      system size.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7121684" y="4642632"/>
              <a:ext cx="619545" cy="647362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889000" h="889000"/>
              <a:bevelB w="889000" h="889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r>
                <a:rPr lang="en-US" sz="1350" dirty="0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7095749" y="5915986"/>
              <a:ext cx="619545" cy="647362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889000" h="889000"/>
              <a:bevelB w="889000" h="889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r>
                <a:rPr lang="en-US" sz="1350" dirty="0">
                  <a:solidFill>
                    <a:prstClr val="white"/>
                  </a:solidFill>
                </a:rPr>
                <a:t>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16733" y="4942391"/>
              <a:ext cx="1332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   </a:t>
              </a:r>
              <a:r>
                <a:rPr lang="en-US" sz="1200" dirty="0">
                  <a:solidFill>
                    <a:prstClr val="black"/>
                  </a:solidFill>
                </a:rPr>
                <a:t>B-Spline </a:t>
              </a:r>
            </a:p>
            <a:p>
              <a:pPr defTabSz="342900"/>
              <a:r>
                <a:rPr lang="en-US" sz="1200" dirty="0">
                  <a:solidFill>
                    <a:prstClr val="black"/>
                  </a:solidFill>
                </a:rPr>
                <a:t>Interpolation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7765790" y="4739840"/>
                  <a:ext cx="1518451" cy="881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342900"/>
                  <a:r>
                    <a:rPr lang="en-US" sz="1200" dirty="0">
                      <a:solidFill>
                        <a:prstClr val="black"/>
                      </a:solidFill>
                    </a:rPr>
                    <a:t>Fine </a:t>
                  </a:r>
                </a:p>
                <a:p>
                  <a:pPr algn="ctr" defTabSz="342900"/>
                  <a:r>
                    <a:rPr lang="en-US" sz="1200" dirty="0">
                      <a:solidFill>
                        <a:prstClr val="black"/>
                      </a:solidFill>
                    </a:rPr>
                    <a:t>spherical polar </a:t>
                  </a:r>
                </a:p>
                <a:p>
                  <a:pPr algn="ctr" defTabSz="342900"/>
                  <a:r>
                    <a:rPr lang="en-US" sz="1200" dirty="0">
                      <a:solidFill>
                        <a:prstClr val="black"/>
                      </a:solidFill>
                    </a:rPr>
                    <a:t>grid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155" y="4739840"/>
                  <a:ext cx="1455719" cy="88402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74" t="-2069" r="-1674" b="-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Arrow 3"/>
            <p:cNvSpPr/>
            <p:nvPr/>
          </p:nvSpPr>
          <p:spPr>
            <a:xfrm>
              <a:off x="6234372" y="5230125"/>
              <a:ext cx="730146" cy="64839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 rot="5400000">
              <a:off x="7164212" y="5332029"/>
              <a:ext cx="44186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mr-IN" altLang="zh-CN" sz="2100" dirty="0">
                  <a:solidFill>
                    <a:prstClr val="black"/>
                  </a:solidFill>
                </a:rPr>
                <a:t>…</a:t>
              </a:r>
              <a:endParaRPr lang="en-US" sz="2100" dirty="0">
                <a:solidFill>
                  <a:prstClr val="black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53988" y="6536174"/>
              <a:ext cx="1215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200" dirty="0">
                  <a:solidFill>
                    <a:prstClr val="black"/>
                  </a:solidFill>
                </a:rPr>
                <a:t>not to scale</a:t>
              </a:r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7133843" y="3715496"/>
              <a:ext cx="583039" cy="62898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7100222" y="3392164"/>
                  <a:ext cx="776623" cy="4213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𝑝𝑐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222" y="3392164"/>
                  <a:ext cx="714939" cy="3907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41083" y="884394"/>
            <a:ext cx="1655743" cy="4086624"/>
            <a:chOff x="130777" y="1179192"/>
            <a:chExt cx="2207657" cy="5448831"/>
          </a:xfrm>
        </p:grpSpPr>
        <p:grpSp>
          <p:nvGrpSpPr>
            <p:cNvPr id="11" name="Group 10"/>
            <p:cNvGrpSpPr/>
            <p:nvPr/>
          </p:nvGrpSpPr>
          <p:grpSpPr>
            <a:xfrm>
              <a:off x="130777" y="1179192"/>
              <a:ext cx="2207657" cy="2043405"/>
              <a:chOff x="5822458" y="1810135"/>
              <a:chExt cx="2207657" cy="2043405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5822458" y="1810135"/>
                <a:ext cx="2062066" cy="2043405"/>
              </a:xfrm>
              <a:prstGeom prst="cub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5877133" y="1857578"/>
                    <a:ext cx="2152982" cy="4695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Psi EES: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7132" y="1857577"/>
                    <a:ext cx="2091085" cy="43858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332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/>
            <p:cNvSpPr txBox="1"/>
            <p:nvPr/>
          </p:nvSpPr>
          <p:spPr>
            <a:xfrm>
              <a:off x="136758" y="1891811"/>
              <a:ext cx="1558546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42900"/>
              <a:r>
                <a:rPr lang="en-US" sz="1350" b="1" i="1" dirty="0">
                  <a:solidFill>
                    <a:prstClr val="black"/>
                  </a:solidFill>
                </a:rPr>
                <a:t>h </a:t>
              </a:r>
              <a:r>
                <a:rPr lang="en-US" sz="1350" dirty="0">
                  <a:solidFill>
                    <a:prstClr val="black"/>
                  </a:solidFill>
                </a:rPr>
                <a:t>defines</a:t>
              </a:r>
            </a:p>
            <a:p>
              <a:pPr algn="ctr" defTabSz="342900"/>
              <a:r>
                <a:rPr lang="en-US" sz="1350" i="1" dirty="0">
                  <a:solidFill>
                    <a:prstClr val="black"/>
                  </a:solidFill>
                </a:rPr>
                <a:t>D</a:t>
              </a:r>
              <a:r>
                <a:rPr lang="en-US" sz="1350" dirty="0">
                  <a:solidFill>
                    <a:prstClr val="black"/>
                  </a:solidFill>
                </a:rPr>
                <a:t>(</a:t>
              </a:r>
              <a:r>
                <a:rPr lang="en-US" sz="1350" b="1" i="1" dirty="0">
                  <a:solidFill>
                    <a:prstClr val="black"/>
                  </a:solidFill>
                </a:rPr>
                <a:t>h</a:t>
              </a:r>
              <a:r>
                <a:rPr lang="en-US" sz="1350" dirty="0">
                  <a:solidFill>
                    <a:prstClr val="black"/>
                  </a:solidFill>
                </a:rPr>
                <a:t>) = cuboid </a:t>
              </a:r>
            </a:p>
            <a:p>
              <a:pPr algn="ctr" defTabSz="342900"/>
              <a:r>
                <a:rPr lang="en-US" sz="1350" i="1" dirty="0">
                  <a:solidFill>
                    <a:prstClr val="black"/>
                  </a:solidFill>
                </a:rPr>
                <a:t>V </a:t>
              </a:r>
              <a:r>
                <a:rPr lang="en-US" sz="1350" dirty="0">
                  <a:solidFill>
                    <a:prstClr val="black"/>
                  </a:solidFill>
                </a:rPr>
                <a:t>=</a:t>
              </a:r>
              <a:r>
                <a:rPr lang="en-US" sz="1350" dirty="0" err="1">
                  <a:solidFill>
                    <a:prstClr val="black"/>
                  </a:solidFill>
                </a:rPr>
                <a:t>det</a:t>
              </a:r>
              <a:r>
                <a:rPr lang="en-US" sz="1350" dirty="0">
                  <a:solidFill>
                    <a:prstClr val="black"/>
                  </a:solidFill>
                </a:rPr>
                <a:t> </a:t>
              </a:r>
              <a:r>
                <a:rPr lang="en-US" sz="1350" b="1" i="1" dirty="0">
                  <a:solidFill>
                    <a:prstClr val="black"/>
                  </a:solidFill>
                </a:rPr>
                <a:t>h</a:t>
              </a:r>
              <a:r>
                <a:rPr lang="en-US" sz="1350" dirty="0">
                  <a:solidFill>
                    <a:prstClr val="black"/>
                  </a:solidFill>
                </a:rPr>
                <a:t> ~ N</a:t>
              </a:r>
              <a:endParaRPr lang="en-US" sz="1350" b="1" i="1" dirty="0">
                <a:solidFill>
                  <a:prstClr val="black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32051" y="3993507"/>
              <a:ext cx="643184" cy="2634516"/>
              <a:chOff x="756367" y="4205308"/>
              <a:chExt cx="643184" cy="2634516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56367" y="4205308"/>
                <a:ext cx="643184" cy="2593450"/>
                <a:chOff x="5437034" y="2975555"/>
                <a:chExt cx="438130" cy="20870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5437034" y="2975555"/>
                  <a:ext cx="438130" cy="2087055"/>
                  <a:chOff x="6197143" y="2791946"/>
                  <a:chExt cx="438130" cy="2087055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 rot="5400000">
                    <a:off x="6208038" y="4018436"/>
                    <a:ext cx="355585" cy="3773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342900"/>
                    <a:r>
                      <a:rPr lang="mr-IN" altLang="zh-CN" sz="2100" dirty="0">
                        <a:solidFill>
                          <a:prstClr val="black"/>
                        </a:solidFill>
                      </a:rPr>
                      <a:t>…</a:t>
                    </a:r>
                    <a:endParaRPr lang="en-US" sz="2100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0" name="Cube 39"/>
                  <p:cNvSpPr/>
                  <p:nvPr/>
                </p:nvSpPr>
                <p:spPr>
                  <a:xfrm>
                    <a:off x="6218237" y="2791946"/>
                    <a:ext cx="417036" cy="417000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" name="Cube 40"/>
                  <p:cNvSpPr/>
                  <p:nvPr/>
                </p:nvSpPr>
                <p:spPr>
                  <a:xfrm>
                    <a:off x="6206237" y="3411634"/>
                    <a:ext cx="417036" cy="417000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" name="Cube 42"/>
                  <p:cNvSpPr/>
                  <p:nvPr/>
                </p:nvSpPr>
                <p:spPr>
                  <a:xfrm>
                    <a:off x="6200022" y="4462001"/>
                    <a:ext cx="417036" cy="417000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464728" y="3038643"/>
                  <a:ext cx="234461" cy="272448"/>
                  <a:chOff x="5359728" y="3057761"/>
                  <a:chExt cx="234461" cy="272448"/>
                </a:xfrm>
              </p:grpSpPr>
              <p:sp>
                <p:nvSpPr>
                  <p:cNvPr id="30" name="Cube 29"/>
                  <p:cNvSpPr>
                    <a:spLocks noChangeAspect="1"/>
                  </p:cNvSpPr>
                  <p:nvPr/>
                </p:nvSpPr>
                <p:spPr>
                  <a:xfrm>
                    <a:off x="5383563" y="3098455"/>
                    <a:ext cx="137160" cy="137160"/>
                  </a:xfrm>
                  <a:prstGeom prst="cube">
                    <a:avLst/>
                  </a:prstGeom>
                  <a:pattFill prst="pct5">
                    <a:fgClr>
                      <a:srgbClr val="0000CC"/>
                    </a:fgClr>
                    <a:bgClr>
                      <a:schemeClr val="accent1">
                        <a:lumMod val="60000"/>
                        <a:lumOff val="40000"/>
                      </a:schemeClr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359728" y="3057761"/>
                    <a:ext cx="234461" cy="2724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342900"/>
                    <a:r>
                      <a:rPr lang="en-US" altLang="zh-CN" sz="1050" dirty="0">
                        <a:solidFill>
                          <a:prstClr val="white"/>
                        </a:solidFill>
                      </a:rPr>
                      <a:t>1</a:t>
                    </a:r>
                    <a:endParaRPr lang="en-US" sz="105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44" name="Cube 43"/>
              <p:cNvSpPr>
                <a:spLocks noChangeAspect="1"/>
              </p:cNvSpPr>
              <p:nvPr/>
            </p:nvSpPr>
            <p:spPr>
              <a:xfrm>
                <a:off x="1071050" y="5024456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Cube 45"/>
              <p:cNvSpPr>
                <a:spLocks noChangeAspect="1"/>
              </p:cNvSpPr>
              <p:nvPr/>
            </p:nvSpPr>
            <p:spPr>
              <a:xfrm>
                <a:off x="1015124" y="6569938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015242" y="5000302"/>
                <a:ext cx="34419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050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53402" y="6501269"/>
                <a:ext cx="34419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0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49" name="Right Brace 48"/>
            <p:cNvSpPr/>
            <p:nvPr/>
          </p:nvSpPr>
          <p:spPr>
            <a:xfrm>
              <a:off x="994211" y="3973896"/>
              <a:ext cx="335757" cy="2533257"/>
            </a:xfrm>
            <a:prstGeom prst="righ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306158" y="2763586"/>
                  <a:ext cx="1181520" cy="465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</m:d>
                          </m:sup>
                        </m:sSub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58" y="2763587"/>
                  <a:ext cx="1121589" cy="43505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7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ight Arrow 64"/>
            <p:cNvSpPr/>
            <p:nvPr/>
          </p:nvSpPr>
          <p:spPr>
            <a:xfrm rot="5400000">
              <a:off x="314080" y="3572061"/>
              <a:ext cx="730146" cy="64839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6984" y="3413580"/>
              <a:ext cx="127795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N-Partition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26968" y="884394"/>
            <a:ext cx="1930272" cy="4092482"/>
            <a:chOff x="3578624" y="1179192"/>
            <a:chExt cx="2573696" cy="5456642"/>
          </a:xfrm>
        </p:grpSpPr>
        <p:grpSp>
          <p:nvGrpSpPr>
            <p:cNvPr id="10" name="Group 9"/>
            <p:cNvGrpSpPr/>
            <p:nvPr/>
          </p:nvGrpSpPr>
          <p:grpSpPr>
            <a:xfrm>
              <a:off x="3578624" y="1179192"/>
              <a:ext cx="2573696" cy="2043405"/>
              <a:chOff x="2875339" y="1810136"/>
              <a:chExt cx="2573696" cy="2043405"/>
            </a:xfrm>
          </p:grpSpPr>
          <p:sp>
            <p:nvSpPr>
              <p:cNvPr id="5" name="Cube 4"/>
              <p:cNvSpPr/>
              <p:nvPr/>
            </p:nvSpPr>
            <p:spPr>
              <a:xfrm>
                <a:off x="3101061" y="1810136"/>
                <a:ext cx="2062066" cy="2043405"/>
              </a:xfrm>
              <a:prstGeom prst="cub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875339" y="1871853"/>
                    <a:ext cx="2573696" cy="469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 EES: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339" y="1871853"/>
                    <a:ext cx="2513509" cy="43858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942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TextBox 18"/>
            <p:cNvSpPr txBox="1"/>
            <p:nvPr/>
          </p:nvSpPr>
          <p:spPr>
            <a:xfrm>
              <a:off x="3826944" y="2005207"/>
              <a:ext cx="1558547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42900"/>
              <a:r>
                <a:rPr lang="en-US" sz="1350" b="1" i="1" dirty="0">
                  <a:solidFill>
                    <a:prstClr val="black"/>
                  </a:solidFill>
                </a:rPr>
                <a:t>h </a:t>
              </a:r>
              <a:r>
                <a:rPr lang="en-US" sz="1350" dirty="0">
                  <a:solidFill>
                    <a:prstClr val="black"/>
                  </a:solidFill>
                </a:rPr>
                <a:t>defines</a:t>
              </a:r>
            </a:p>
            <a:p>
              <a:pPr algn="ctr" defTabSz="342900"/>
              <a:r>
                <a:rPr lang="en-US" sz="1350" i="1" dirty="0">
                  <a:solidFill>
                    <a:prstClr val="black"/>
                  </a:solidFill>
                </a:rPr>
                <a:t>D</a:t>
              </a:r>
              <a:r>
                <a:rPr lang="en-US" sz="1350" dirty="0">
                  <a:solidFill>
                    <a:prstClr val="black"/>
                  </a:solidFill>
                </a:rPr>
                <a:t>(</a:t>
              </a:r>
              <a:r>
                <a:rPr lang="en-US" sz="1350" b="1" i="1" dirty="0">
                  <a:solidFill>
                    <a:prstClr val="black"/>
                  </a:solidFill>
                </a:rPr>
                <a:t>h</a:t>
              </a:r>
              <a:r>
                <a:rPr lang="en-US" sz="1350" dirty="0">
                  <a:solidFill>
                    <a:prstClr val="black"/>
                  </a:solidFill>
                </a:rPr>
                <a:t>) = cuboid </a:t>
              </a:r>
            </a:p>
            <a:p>
              <a:pPr algn="ctr" defTabSz="342900"/>
              <a:r>
                <a:rPr lang="en-US" sz="1350" i="1" dirty="0">
                  <a:solidFill>
                    <a:prstClr val="black"/>
                  </a:solidFill>
                </a:rPr>
                <a:t>V </a:t>
              </a:r>
              <a:r>
                <a:rPr lang="en-US" sz="1350" dirty="0">
                  <a:solidFill>
                    <a:prstClr val="black"/>
                  </a:solidFill>
                </a:rPr>
                <a:t>=</a:t>
              </a:r>
              <a:r>
                <a:rPr lang="en-US" sz="1350" dirty="0" err="1">
                  <a:solidFill>
                    <a:prstClr val="black"/>
                  </a:solidFill>
                </a:rPr>
                <a:t>det</a:t>
              </a:r>
              <a:r>
                <a:rPr lang="en-US" sz="1350" dirty="0">
                  <a:solidFill>
                    <a:prstClr val="black"/>
                  </a:solidFill>
                </a:rPr>
                <a:t> </a:t>
              </a:r>
              <a:r>
                <a:rPr lang="en-US" sz="1350" b="1" i="1" dirty="0">
                  <a:solidFill>
                    <a:prstClr val="black"/>
                  </a:solidFill>
                </a:rPr>
                <a:t>h</a:t>
              </a:r>
              <a:r>
                <a:rPr lang="en-US" sz="1350" dirty="0">
                  <a:solidFill>
                    <a:prstClr val="black"/>
                  </a:solidFill>
                </a:rPr>
                <a:t> ~ N</a:t>
              </a:r>
              <a:endParaRPr lang="en-US" sz="1350" b="1" i="1" dirty="0">
                <a:solidFill>
                  <a:prstClr val="black"/>
                </a:solidFill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945361" y="4015056"/>
              <a:ext cx="672294" cy="2620778"/>
              <a:chOff x="727265" y="4205313"/>
              <a:chExt cx="672294" cy="2620778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27265" y="4205313"/>
                <a:ext cx="672294" cy="2571900"/>
                <a:chOff x="5417205" y="2975555"/>
                <a:chExt cx="457959" cy="2069712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5417205" y="2975555"/>
                  <a:ext cx="457959" cy="2069712"/>
                  <a:chOff x="6177314" y="2791946"/>
                  <a:chExt cx="457959" cy="2069712"/>
                </a:xfrm>
              </p:grpSpPr>
              <p:sp>
                <p:nvSpPr>
                  <p:cNvPr id="57" name="TextBox 56"/>
                  <p:cNvSpPr txBox="1"/>
                  <p:nvPr/>
                </p:nvSpPr>
                <p:spPr>
                  <a:xfrm rot="5400000">
                    <a:off x="6195605" y="3986234"/>
                    <a:ext cx="355585" cy="3773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342900"/>
                    <a:r>
                      <a:rPr lang="mr-IN" altLang="zh-CN" sz="2100" dirty="0">
                        <a:solidFill>
                          <a:prstClr val="black"/>
                        </a:solidFill>
                      </a:rPr>
                      <a:t>…</a:t>
                    </a:r>
                    <a:endParaRPr lang="en-US" sz="2100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" name="Cube 57"/>
                  <p:cNvSpPr/>
                  <p:nvPr/>
                </p:nvSpPr>
                <p:spPr>
                  <a:xfrm>
                    <a:off x="6218237" y="2791946"/>
                    <a:ext cx="417036" cy="417000"/>
                  </a:xfrm>
                  <a:prstGeom prst="cube">
                    <a:avLst/>
                  </a:prstGeom>
                  <a:pattFill prst="pct2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Cube 58"/>
                  <p:cNvSpPr/>
                  <p:nvPr/>
                </p:nvSpPr>
                <p:spPr>
                  <a:xfrm>
                    <a:off x="6200022" y="3404941"/>
                    <a:ext cx="417036" cy="417000"/>
                  </a:xfrm>
                  <a:prstGeom prst="cube">
                    <a:avLst/>
                  </a:prstGeom>
                  <a:pattFill prst="pct2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" name="Cube 59"/>
                  <p:cNvSpPr/>
                  <p:nvPr/>
                </p:nvSpPr>
                <p:spPr>
                  <a:xfrm>
                    <a:off x="6177314" y="4444658"/>
                    <a:ext cx="417036" cy="417000"/>
                  </a:xfrm>
                  <a:prstGeom prst="cube">
                    <a:avLst/>
                  </a:prstGeom>
                  <a:pattFill prst="pct2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4" name="Group 53"/>
                <p:cNvGrpSpPr/>
                <p:nvPr/>
              </p:nvGrpSpPr>
              <p:grpSpPr>
                <a:xfrm>
                  <a:off x="5464728" y="3038643"/>
                  <a:ext cx="234461" cy="272448"/>
                  <a:chOff x="5359728" y="3057761"/>
                  <a:chExt cx="234461" cy="272448"/>
                </a:xfrm>
              </p:grpSpPr>
              <p:sp>
                <p:nvSpPr>
                  <p:cNvPr id="55" name="Cube 54"/>
                  <p:cNvSpPr>
                    <a:spLocks noChangeAspect="1"/>
                  </p:cNvSpPr>
                  <p:nvPr/>
                </p:nvSpPr>
                <p:spPr>
                  <a:xfrm>
                    <a:off x="5383563" y="3098455"/>
                    <a:ext cx="137160" cy="137160"/>
                  </a:xfrm>
                  <a:prstGeom prst="cube">
                    <a:avLst/>
                  </a:prstGeom>
                  <a:pattFill prst="pct5">
                    <a:fgClr>
                      <a:srgbClr val="0000CC"/>
                    </a:fgClr>
                    <a:bgClr>
                      <a:schemeClr val="accent1">
                        <a:lumMod val="60000"/>
                        <a:lumOff val="40000"/>
                      </a:schemeClr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359728" y="3057761"/>
                    <a:ext cx="234461" cy="2724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342900"/>
                    <a:r>
                      <a:rPr lang="en-US" altLang="zh-CN" sz="1050" dirty="0">
                        <a:solidFill>
                          <a:prstClr val="white"/>
                        </a:solidFill>
                      </a:rPr>
                      <a:t>1</a:t>
                    </a:r>
                    <a:endParaRPr lang="en-US" sz="105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42" name="Cube 41"/>
              <p:cNvSpPr>
                <a:spLocks noChangeAspect="1"/>
              </p:cNvSpPr>
              <p:nvPr/>
            </p:nvSpPr>
            <p:spPr>
              <a:xfrm>
                <a:off x="1071050" y="5024456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Cube 44"/>
              <p:cNvSpPr>
                <a:spLocks noChangeAspect="1"/>
              </p:cNvSpPr>
              <p:nvPr/>
            </p:nvSpPr>
            <p:spPr>
              <a:xfrm>
                <a:off x="1015124" y="6539652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35587" y="4978758"/>
                <a:ext cx="34419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050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69131" y="6487536"/>
                <a:ext cx="34419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0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61" name="Right Brace 60"/>
            <p:cNvSpPr/>
            <p:nvPr/>
          </p:nvSpPr>
          <p:spPr>
            <a:xfrm>
              <a:off x="4636623" y="3995440"/>
              <a:ext cx="335757" cy="2533257"/>
            </a:xfrm>
            <a:prstGeom prst="righ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032989" y="2872250"/>
                  <a:ext cx="1147664" cy="411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989" y="2872251"/>
                  <a:ext cx="1088824" cy="3808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Right Arrow 65"/>
            <p:cNvSpPr/>
            <p:nvPr/>
          </p:nvSpPr>
          <p:spPr>
            <a:xfrm rot="5400000">
              <a:off x="3992330" y="3591831"/>
              <a:ext cx="730146" cy="64839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10701" y="3466148"/>
              <a:ext cx="127795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N-Partition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8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8FDE7-127D-444F-A9C2-E18D1682DE88}"/>
              </a:ext>
            </a:extLst>
          </p:cNvPr>
          <p:cNvSpPr txBox="1"/>
          <p:nvPr/>
        </p:nvSpPr>
        <p:spPr>
          <a:xfrm>
            <a:off x="2717800" y="2099732"/>
            <a:ext cx="3707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Sizing of Systems in PAW</a:t>
            </a:r>
          </a:p>
        </p:txBody>
      </p:sp>
    </p:spTree>
    <p:extLst>
      <p:ext uri="{BB962C8B-B14F-4D97-AF65-F5344CB8AC3E}">
        <p14:creationId xmlns:p14="http://schemas.microsoft.com/office/powerpoint/2010/main" val="191986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7" y="86555"/>
            <a:ext cx="9025466" cy="623562"/>
          </a:xfrm>
        </p:spPr>
        <p:txBody>
          <a:bodyPr/>
          <a:lstStyle/>
          <a:p>
            <a:pPr algn="ctr"/>
            <a:r>
              <a:rPr lang="en-US" sz="2400" b="1" dirty="0"/>
              <a:t>32 water molecules at ambient temperature and density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6684" y="723758"/>
            <a:ext cx="7157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/>
              <a:t>Water 32 PAW: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96 atoms and 2 atom types (O and H).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128 KS states.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Core electrons: O 1s</a:t>
            </a:r>
            <a:r>
              <a:rPr lang="en-US" sz="1600" baseline="30000" dirty="0"/>
              <a:t>2</a:t>
            </a:r>
            <a:r>
              <a:rPr lang="en-US" sz="1600" dirty="0"/>
              <a:t> removed by a hard local pseudopotential.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PAW core for O 2s and 2p states – 4 channels and </a:t>
            </a:r>
            <a:r>
              <a:rPr lang="en-US" sz="1600" dirty="0" err="1"/>
              <a:t>N</a:t>
            </a:r>
            <a:r>
              <a:rPr lang="en-US" sz="1600" baseline="-25000" dirty="0" err="1"/>
              <a:t>f</a:t>
            </a:r>
            <a:r>
              <a:rPr lang="en-US" sz="1600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PAW core for H 1s – 1 channel (Is PAW used or just local pseudo?); </a:t>
            </a:r>
            <a:r>
              <a:rPr lang="en-US" sz="1600" dirty="0" err="1"/>
              <a:t>N</a:t>
            </a:r>
            <a:r>
              <a:rPr lang="en-US" sz="1600" baseline="-25000" dirty="0" err="1"/>
              <a:t>f</a:t>
            </a:r>
            <a:r>
              <a:rPr lang="en-US" sz="1600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30 Rydberg soft part of KS states:</a:t>
            </a:r>
          </a:p>
          <a:p>
            <a:pPr marL="1257300" lvl="2" indent="-342900">
              <a:buSzPct val="91000"/>
              <a:buFont typeface="Wingdings" panose="05000000000000000000" pitchFamily="2" charset="2"/>
              <a:buChar char="§"/>
            </a:pPr>
            <a:r>
              <a:rPr lang="en-US" sz="1600" dirty="0"/>
              <a:t>FFT sizes: (3 grids) 48^3, 66^3, 96^3.</a:t>
            </a:r>
          </a:p>
          <a:p>
            <a:pPr marL="1257300" lvl="2" indent="-342900">
              <a:buSzPct val="91000"/>
              <a:buFont typeface="Wingdings" panose="05000000000000000000" pitchFamily="2" charset="2"/>
              <a:buChar char="§"/>
            </a:pPr>
            <a:r>
              <a:rPr lang="en-US" sz="1600" dirty="0"/>
              <a:t>Fourier coefficient sizes: (2 cutoffs) 8970, 71,977.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1756" y="3187822"/>
            <a:ext cx="4457714" cy="1916830"/>
            <a:chOff x="-620201" y="3132814"/>
            <a:chExt cx="4457714" cy="1916830"/>
          </a:xfrm>
        </p:grpSpPr>
        <p:sp>
          <p:nvSpPr>
            <p:cNvPr id="5" name="Oval 4"/>
            <p:cNvSpPr/>
            <p:nvPr/>
          </p:nvSpPr>
          <p:spPr>
            <a:xfrm>
              <a:off x="834887" y="3132814"/>
              <a:ext cx="1058400" cy="1058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986400" y="3284327"/>
              <a:ext cx="755374" cy="75537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endCxn id="9" idx="7"/>
            </p:cNvCxnSpPr>
            <p:nvPr/>
          </p:nvCxnSpPr>
          <p:spPr>
            <a:xfrm flipV="1">
              <a:off x="1364087" y="3394949"/>
              <a:ext cx="267065" cy="26706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5" idx="6"/>
            </p:cNvCxnSpPr>
            <p:nvPr/>
          </p:nvCxnSpPr>
          <p:spPr>
            <a:xfrm>
              <a:off x="1364087" y="3662014"/>
              <a:ext cx="5292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70117" y="3581940"/>
              <a:ext cx="477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r</a:t>
              </a:r>
              <a:r>
                <a:rPr lang="en-US" sz="1200" baseline="-25000" dirty="0" err="1"/>
                <a:t>PAW</a:t>
              </a:r>
              <a:endParaRPr lang="en-US" sz="1200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8813997">
              <a:off x="1210203" y="3325235"/>
              <a:ext cx="381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r</a:t>
              </a:r>
              <a:r>
                <a:rPr lang="en-US" sz="1200" baseline="-25000" dirty="0" err="1"/>
                <a:t>PS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-620201" y="4218647"/>
                  <a:ext cx="445771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Pseudo matching radius &amp; PAW core radius </a:t>
                  </a:r>
                </a:p>
                <a:p>
                  <a:pPr algn="ctr"/>
                  <a:r>
                    <a:rPr lang="en-US" sz="1600" dirty="0" err="1">
                      <a:ea typeface="Cambria Math" charset="0"/>
                      <a:cs typeface="Cambria Math" charset="0"/>
                    </a:rPr>
                    <a:t>R</a:t>
                  </a:r>
                  <a:r>
                    <a:rPr lang="en-US" sz="1600" baseline="-25000" dirty="0" err="1">
                      <a:ea typeface="Cambria Math" charset="0"/>
                      <a:cs typeface="Cambria Math" charset="0"/>
                    </a:rPr>
                    <a:t>match</a:t>
                  </a:r>
                  <a:r>
                    <a:rPr lang="en-US" sz="1600" baseline="-250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sz="1600" b="0" i="0" baseline="-2500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pc</m:t>
                      </m:r>
                    </m:oMath>
                  </a14:m>
                  <a:r>
                    <a:rPr lang="en-US" sz="1600" dirty="0"/>
                    <a:t>, </a:t>
                  </a:r>
                </a:p>
                <a:p>
                  <a:pPr algn="ctr"/>
                  <a:r>
                    <a:rPr lang="en-US" sz="1600" dirty="0"/>
                    <a:t>normally the same. </a:t>
                  </a:r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0201" y="4218647"/>
                  <a:ext cx="4457714" cy="830997"/>
                </a:xfrm>
                <a:prstGeom prst="rect">
                  <a:avLst/>
                </a:prstGeom>
                <a:blipFill>
                  <a:blip r:embed="rId2"/>
                  <a:stretch>
                    <a:fillRect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C27C32-C696-4E82-9C88-B0B1C11F57B9}"/>
              </a:ext>
            </a:extLst>
          </p:cNvPr>
          <p:cNvGrpSpPr/>
          <p:nvPr/>
        </p:nvGrpSpPr>
        <p:grpSpPr>
          <a:xfrm>
            <a:off x="5143246" y="3342620"/>
            <a:ext cx="3272817" cy="1598493"/>
            <a:chOff x="4438909" y="3182074"/>
            <a:chExt cx="3272817" cy="15984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ED619B1-F973-4E96-8B74-893488B4A034}"/>
                </a:ext>
              </a:extLst>
            </p:cNvPr>
            <p:cNvGrpSpPr/>
            <p:nvPr/>
          </p:nvGrpSpPr>
          <p:grpSpPr>
            <a:xfrm>
              <a:off x="4438909" y="3188855"/>
              <a:ext cx="3272817" cy="1591712"/>
              <a:chOff x="3685376" y="3389108"/>
              <a:chExt cx="3272817" cy="1591712"/>
            </a:xfrm>
          </p:grpSpPr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4904055" y="3389108"/>
                <a:ext cx="565414" cy="56541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4561521" y="3854258"/>
                <a:ext cx="367934" cy="3679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5437530" y="3854258"/>
                <a:ext cx="367934" cy="3679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/>
              <p:cNvCxnSpPr>
                <a:endCxn id="18" idx="3"/>
              </p:cNvCxnSpPr>
              <p:nvPr/>
            </p:nvCxnSpPr>
            <p:spPr>
              <a:xfrm flipH="1">
                <a:off x="4986858" y="3671815"/>
                <a:ext cx="179453" cy="19990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19" idx="7"/>
              </p:cNvCxnSpPr>
              <p:nvPr/>
            </p:nvCxnSpPr>
            <p:spPr>
              <a:xfrm flipV="1">
                <a:off x="4745488" y="3908141"/>
                <a:ext cx="130084" cy="13008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146791" y="3671815"/>
                <a:ext cx="474706" cy="407715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2555021">
                <a:off x="5126333" y="3802380"/>
                <a:ext cx="483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r</a:t>
                </a:r>
                <a:r>
                  <a:rPr lang="en-US" sz="1200" baseline="-25000" dirty="0" err="1"/>
                  <a:t>OH</a:t>
                </a:r>
                <a:endParaRPr lang="en-US" sz="1200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3685376" y="4316151"/>
                    <a:ext cx="3272817" cy="6646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=1.8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bohr</m:t>
                        </m:r>
                      </m:oMath>
                    </a14:m>
                    <a:r>
                      <a:rPr lang="en-US" sz="1600" dirty="0"/>
                      <a:t>, </a:t>
                    </a:r>
                  </a:p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𝑝𝑐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𝑂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bohr</m:t>
                        </m:r>
                      </m:oMath>
                    </a14:m>
                    <a:r>
                      <a:rPr lang="en-US" sz="1600" dirty="0"/>
                      <a:t>,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𝑝𝑐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0.7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bohr</m:t>
                        </m:r>
                      </m:oMath>
                    </a14:m>
                    <a:r>
                      <a:rPr lang="en-US" sz="1600" dirty="0"/>
                      <a:t>. </a:t>
                    </a:r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5376" y="4316151"/>
                    <a:ext cx="3272817" cy="66466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752" b="-73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597036-DC27-4ED4-93FE-C09AC7D156F4}"/>
                    </a:ext>
                  </a:extLst>
                </p:cNvPr>
                <p:cNvSpPr/>
                <p:nvPr/>
              </p:nvSpPr>
              <p:spPr>
                <a:xfrm rot="18740474">
                  <a:off x="5553291" y="3265815"/>
                  <a:ext cx="484043" cy="3165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𝑝𝑐</m:t>
                            </m:r>
                          </m:sub>
                          <m:sup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(</m:t>
                            </m:r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𝑂</m:t>
                            </m:r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597036-DC27-4ED4-93FE-C09AC7D156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40474">
                  <a:off x="5553291" y="3265815"/>
                  <a:ext cx="484043" cy="3165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E471C57-4809-4F38-8928-54CDAA31F36C}"/>
                    </a:ext>
                  </a:extLst>
                </p:cNvPr>
                <p:cNvSpPr/>
                <p:nvPr/>
              </p:nvSpPr>
              <p:spPr>
                <a:xfrm rot="18809343">
                  <a:off x="5224661" y="3711105"/>
                  <a:ext cx="489108" cy="3165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𝑝𝑐</m:t>
                            </m:r>
                          </m:sub>
                          <m:sup>
                            <m:r>
                              <a:rPr lang="en-US" sz="11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(</m:t>
                            </m:r>
                            <m:r>
                              <a:rPr lang="en-US" sz="1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𝐻</m:t>
                            </m:r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E471C57-4809-4F38-8928-54CDAA31F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09343">
                  <a:off x="5224661" y="3711105"/>
                  <a:ext cx="489108" cy="3165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576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7" y="86555"/>
            <a:ext cx="9025466" cy="623562"/>
          </a:xfrm>
        </p:spPr>
        <p:txBody>
          <a:bodyPr/>
          <a:lstStyle/>
          <a:p>
            <a:pPr algn="ctr"/>
            <a:r>
              <a:rPr lang="en-US" sz="2400" b="1" dirty="0"/>
              <a:t>Metal Organic Framework (MOF)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266" y="845354"/>
            <a:ext cx="82465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MOF PAW: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512 atoms and 4 atom types (</a:t>
            </a:r>
            <a:r>
              <a:rPr lang="en-US" dirty="0" err="1"/>
              <a:t>O,C,H,Zn</a:t>
            </a:r>
            <a:r>
              <a:rPr lang="en-US" dirty="0"/>
              <a:t>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819 KS states.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Core electrons: O,C, 1s</a:t>
            </a:r>
            <a:r>
              <a:rPr lang="en-US" baseline="30000" dirty="0"/>
              <a:t>2</a:t>
            </a:r>
            <a:r>
              <a:rPr lang="en-US" dirty="0"/>
              <a:t> removed by a hard local pseudopotential.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Core electrons: Zn,  Argon core removed by hard local pseudopotential.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PAW core for O,C, 2s and 2p states – 4 channels.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PAW core for H 1s – 1 channel (Is PAW used or just local pseud?).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PAW core for Zn 3d 4s – 6 channels.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30 Rydberg soft part of KS states</a:t>
            </a:r>
          </a:p>
          <a:p>
            <a:pPr marL="1257300" lvl="2" indent="-342900">
              <a:buSzPct val="91000"/>
              <a:buFont typeface="Wingdings" panose="05000000000000000000" pitchFamily="2" charset="2"/>
              <a:buChar char="§"/>
            </a:pPr>
            <a:r>
              <a:rPr lang="en-US" dirty="0"/>
              <a:t>FFT sizes: (3 grids) 100^3 170^3 200^3</a:t>
            </a:r>
          </a:p>
          <a:p>
            <a:pPr marL="1257300" lvl="2" indent="-342900">
              <a:buSzPct val="91000"/>
              <a:buFont typeface="Wingdings" panose="05000000000000000000" pitchFamily="2" charset="2"/>
              <a:buChar char="§"/>
            </a:pPr>
            <a:r>
              <a:rPr lang="en-US" dirty="0"/>
              <a:t>Fourier coefficient sizes: (2 cutoffs)161,000 1,300,00</a:t>
            </a:r>
            <a:endParaRPr lang="en-US" b="1" i="1" u="sng" dirty="0"/>
          </a:p>
        </p:txBody>
      </p:sp>
      <p:pic>
        <p:nvPicPr>
          <p:cNvPr id="26" name="Picture 25" descr="MOF.tif">
            <a:extLst>
              <a:ext uri="{FF2B5EF4-FFF2-40B4-BE49-F238E27FC236}">
                <a16:creationId xmlns:a16="http://schemas.microsoft.com/office/drawing/2014/main" id="{285DBDAC-6722-496B-90F8-9BD921D0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8585" r="19950" b="7873"/>
          <a:stretch/>
        </p:blipFill>
        <p:spPr>
          <a:xfrm>
            <a:off x="6910792" y="3183467"/>
            <a:ext cx="2216276" cy="1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4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8FDE7-127D-444F-A9C2-E18D1682DE88}"/>
              </a:ext>
            </a:extLst>
          </p:cNvPr>
          <p:cNvSpPr txBox="1"/>
          <p:nvPr/>
        </p:nvSpPr>
        <p:spPr>
          <a:xfrm>
            <a:off x="1244600" y="2209799"/>
            <a:ext cx="669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Framework and Implementation in great gory detail </a:t>
            </a:r>
          </a:p>
        </p:txBody>
      </p:sp>
    </p:spTree>
    <p:extLst>
      <p:ext uri="{BB962C8B-B14F-4D97-AF65-F5344CB8AC3E}">
        <p14:creationId xmlns:p14="http://schemas.microsoft.com/office/powerpoint/2010/main" val="2980987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8519760" cy="290623"/>
          </a:xfrm>
        </p:spPr>
        <p:txBody>
          <a:bodyPr>
            <a:normAutofit fontScale="90000"/>
          </a:bodyPr>
          <a:lstStyle/>
          <a:p>
            <a:r>
              <a:rPr lang="en-US" altLang="zh-CN" sz="2000" b="1"/>
              <a:t>Outline</a:t>
            </a:r>
            <a:endParaRPr 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0" y="290623"/>
            <a:ext cx="9144000" cy="510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Summary</a:t>
            </a:r>
            <a:r>
              <a:rPr lang="zh-CN" altLang="en-US" sz="1050" dirty="0"/>
              <a:t> </a:t>
            </a:r>
            <a:r>
              <a:rPr lang="en-US" altLang="zh-CN" sz="1050" dirty="0"/>
              <a:t>of</a:t>
            </a:r>
            <a:r>
              <a:rPr lang="zh-CN" altLang="en-US" sz="1050" dirty="0"/>
              <a:t> </a:t>
            </a:r>
            <a:r>
              <a:rPr lang="en-US" altLang="zh-CN" sz="1050" dirty="0"/>
              <a:t>new</a:t>
            </a:r>
            <a:r>
              <a:rPr lang="zh-CN" altLang="en-US" sz="1050" dirty="0"/>
              <a:t> </a:t>
            </a:r>
            <a:r>
              <a:rPr lang="en-US" altLang="zh-CN" sz="1050" dirty="0"/>
              <a:t>grids</a:t>
            </a:r>
            <a:r>
              <a:rPr lang="zh-CN" altLang="en-US" sz="1050" dirty="0"/>
              <a:t> </a:t>
            </a:r>
            <a:r>
              <a:rPr lang="en-US" altLang="zh-CN" sz="1050" dirty="0"/>
              <a:t>and</a:t>
            </a:r>
            <a:r>
              <a:rPr lang="zh-CN" altLang="en-US" sz="1050" dirty="0"/>
              <a:t> </a:t>
            </a:r>
            <a:r>
              <a:rPr lang="en-US" altLang="zh-CN" sz="1050" dirty="0"/>
              <a:t>chares</a:t>
            </a:r>
            <a:r>
              <a:rPr lang="zh-CN" altLang="en-US" sz="1050" dirty="0"/>
              <a:t> </a:t>
            </a:r>
            <a:r>
              <a:rPr lang="en-US" altLang="zh-CN" sz="1050" dirty="0"/>
              <a:t>for</a:t>
            </a:r>
            <a:r>
              <a:rPr lang="zh-CN" altLang="en-US" sz="1050" dirty="0"/>
              <a:t> </a:t>
            </a:r>
            <a:r>
              <a:rPr lang="en-US" altLang="zh-CN" sz="1050" dirty="0"/>
              <a:t>PAW: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18-20</a:t>
            </a:r>
            <a:br>
              <a:rPr lang="en-US" altLang="zh-CN" sz="1050" dirty="0"/>
            </a:b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Create</a:t>
            </a:r>
            <a:r>
              <a:rPr lang="zh-CN" altLang="en-US" sz="1050" dirty="0"/>
              <a:t> </a:t>
            </a:r>
            <a:r>
              <a:rPr lang="en-US" altLang="zh-CN" sz="1050" dirty="0"/>
              <a:t>all</a:t>
            </a:r>
            <a:r>
              <a:rPr lang="zh-CN" altLang="en-US" sz="1050" dirty="0"/>
              <a:t> </a:t>
            </a:r>
            <a:r>
              <a:rPr lang="en-US" altLang="zh-CN" sz="1050" dirty="0"/>
              <a:t>the</a:t>
            </a:r>
            <a:r>
              <a:rPr lang="zh-CN" altLang="en-US" sz="1050" dirty="0"/>
              <a:t> </a:t>
            </a:r>
            <a:r>
              <a:rPr lang="en-US" altLang="zh-CN" sz="1050" i="1" dirty="0"/>
              <a:t>f</a:t>
            </a:r>
            <a:r>
              <a:rPr lang="en-US" altLang="zh-CN" sz="1050" dirty="0"/>
              <a:t>-grid</a:t>
            </a:r>
            <a:r>
              <a:rPr lang="zh-CN" altLang="en-US" sz="1050" dirty="0"/>
              <a:t> </a:t>
            </a:r>
            <a:r>
              <a:rPr lang="en-US" altLang="zh-CN" sz="1050" dirty="0"/>
              <a:t>(real</a:t>
            </a:r>
            <a:r>
              <a:rPr lang="zh-CN" altLang="en-US" sz="1050" dirty="0"/>
              <a:t> </a:t>
            </a:r>
            <a:r>
              <a:rPr lang="en-US" altLang="zh-CN" sz="1050" dirty="0"/>
              <a:t>space)</a:t>
            </a:r>
            <a:r>
              <a:rPr lang="zh-CN" altLang="en-US" sz="1050" dirty="0"/>
              <a:t> </a:t>
            </a: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densities: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21-30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1</a:t>
            </a:r>
            <a:r>
              <a:rPr lang="zh-CN" altLang="en-US" sz="1050" dirty="0"/>
              <a:t> </a:t>
            </a:r>
            <a:r>
              <a:rPr lang="en-US" altLang="zh-CN" sz="1050" dirty="0"/>
              <a:t>and</a:t>
            </a:r>
            <a:r>
              <a:rPr lang="zh-CN" altLang="en-US" sz="1050" dirty="0"/>
              <a:t> </a:t>
            </a: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2: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22-25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Smooth</a:t>
            </a:r>
            <a:r>
              <a:rPr lang="zh-CN" altLang="en-US" sz="1050" dirty="0"/>
              <a:t> </a:t>
            </a:r>
            <a:r>
              <a:rPr lang="en-US" altLang="zh-CN" sz="1050" dirty="0"/>
              <a:t>core: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26-27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Total</a:t>
            </a:r>
            <a:r>
              <a:rPr lang="zh-CN" altLang="en-US" sz="1050" dirty="0"/>
              <a:t> </a:t>
            </a:r>
            <a:r>
              <a:rPr lang="en-US" altLang="zh-CN" sz="1050" dirty="0"/>
              <a:t>core:</a:t>
            </a:r>
            <a:r>
              <a:rPr lang="zh-CN" altLang="en-US" sz="1050" dirty="0"/>
              <a:t> </a:t>
            </a:r>
            <a:r>
              <a:rPr lang="en-US" altLang="zh-CN" sz="1050" dirty="0"/>
              <a:t>slide</a:t>
            </a:r>
            <a:r>
              <a:rPr lang="zh-CN" altLang="en-US" sz="1050" dirty="0"/>
              <a:t> </a:t>
            </a:r>
            <a:r>
              <a:rPr lang="en-US" altLang="zh-CN" sz="1050" dirty="0"/>
              <a:t>28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Z’s</a:t>
            </a:r>
            <a:r>
              <a:rPr lang="zh-CN" altLang="en-US" sz="1050" dirty="0"/>
              <a:t> </a:t>
            </a:r>
            <a:r>
              <a:rPr lang="en-US" altLang="zh-CN" sz="1050" dirty="0"/>
              <a:t>for</a:t>
            </a:r>
            <a:r>
              <a:rPr lang="zh-CN" altLang="en-US" sz="1050" dirty="0"/>
              <a:t> </a:t>
            </a: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densities: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29-30</a:t>
            </a:r>
            <a:br>
              <a:rPr lang="en-US" altLang="zh-CN" sz="1050" dirty="0"/>
            </a:b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Create</a:t>
            </a:r>
            <a:r>
              <a:rPr lang="zh-CN" altLang="en-US" sz="1050" dirty="0"/>
              <a:t> </a:t>
            </a:r>
            <a:r>
              <a:rPr lang="en-US" altLang="zh-CN" sz="1050" dirty="0"/>
              <a:t>all</a:t>
            </a:r>
            <a:r>
              <a:rPr lang="zh-CN" altLang="en-US" sz="1050" dirty="0"/>
              <a:t> </a:t>
            </a:r>
            <a:r>
              <a:rPr lang="en-US" altLang="zh-CN" sz="1050" dirty="0"/>
              <a:t>the</a:t>
            </a:r>
            <a:r>
              <a:rPr lang="zh-CN" altLang="en-US" sz="1050" dirty="0"/>
              <a:t> </a:t>
            </a:r>
            <a:r>
              <a:rPr lang="en-US" altLang="zh-CN" sz="1050" b="1" i="1" dirty="0"/>
              <a:t>g</a:t>
            </a:r>
            <a:r>
              <a:rPr lang="en-US" altLang="zh-CN" sz="1050" dirty="0"/>
              <a:t>-space</a:t>
            </a:r>
            <a:r>
              <a:rPr lang="zh-CN" altLang="en-US" sz="1050" dirty="0"/>
              <a:t> </a:t>
            </a: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densities: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31-36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1: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32-33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2: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34-35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Total</a:t>
            </a:r>
            <a:r>
              <a:rPr lang="zh-CN" altLang="en-US" sz="1050" dirty="0"/>
              <a:t> </a:t>
            </a:r>
            <a:r>
              <a:rPr lang="en-US" altLang="zh-CN" sz="1050" dirty="0"/>
              <a:t>core:</a:t>
            </a:r>
            <a:r>
              <a:rPr lang="zh-CN" altLang="en-US" sz="1050" dirty="0"/>
              <a:t> </a:t>
            </a:r>
            <a:r>
              <a:rPr lang="en-US" altLang="zh-CN" sz="1050" dirty="0"/>
              <a:t>slide</a:t>
            </a:r>
            <a:r>
              <a:rPr lang="zh-CN" altLang="en-US" sz="1050" dirty="0"/>
              <a:t> </a:t>
            </a:r>
            <a:r>
              <a:rPr lang="en-US" altLang="zh-CN" sz="1050" dirty="0"/>
              <a:t>36</a:t>
            </a:r>
            <a:br>
              <a:rPr lang="en-US" altLang="zh-CN" sz="1050" dirty="0"/>
            </a:b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Create</a:t>
            </a:r>
            <a:r>
              <a:rPr lang="zh-CN" altLang="en-US" sz="1050" dirty="0"/>
              <a:t> </a:t>
            </a:r>
            <a:r>
              <a:rPr lang="en-US" altLang="zh-CN" sz="1050" dirty="0"/>
              <a:t>all</a:t>
            </a:r>
            <a:r>
              <a:rPr lang="zh-CN" altLang="en-US" sz="1050" dirty="0"/>
              <a:t> </a:t>
            </a:r>
            <a:r>
              <a:rPr lang="en-US" altLang="zh-CN" sz="1050" dirty="0"/>
              <a:t>the</a:t>
            </a:r>
            <a:r>
              <a:rPr lang="zh-CN" altLang="en-US" sz="1050" dirty="0"/>
              <a:t> </a:t>
            </a:r>
            <a:r>
              <a:rPr lang="en-US" altLang="zh-CN" sz="1050" dirty="0"/>
              <a:t>PAW</a:t>
            </a:r>
            <a:r>
              <a:rPr lang="zh-CN" altLang="en-US" sz="1050" dirty="0"/>
              <a:t> </a:t>
            </a:r>
            <a:r>
              <a:rPr lang="en-US" altLang="zh-CN" sz="1050" dirty="0"/>
              <a:t>energy</a:t>
            </a:r>
            <a:r>
              <a:rPr lang="zh-CN" altLang="en-US" sz="1050" dirty="0"/>
              <a:t> </a:t>
            </a:r>
            <a:r>
              <a:rPr lang="en-US" altLang="zh-CN" sz="1050" dirty="0"/>
              <a:t>terms: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37-51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Kinetic</a:t>
            </a:r>
            <a:r>
              <a:rPr lang="zh-CN" altLang="en-US" sz="1050" dirty="0"/>
              <a:t> </a:t>
            </a:r>
            <a:r>
              <a:rPr lang="en-US" altLang="zh-CN" sz="1050" dirty="0"/>
              <a:t>energy: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38-39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Local</a:t>
            </a:r>
            <a:r>
              <a:rPr lang="zh-CN" altLang="en-US" sz="1050" dirty="0"/>
              <a:t> </a:t>
            </a:r>
            <a:r>
              <a:rPr lang="en-US" altLang="zh-CN" sz="1050" dirty="0"/>
              <a:t>electron-ion</a:t>
            </a:r>
            <a:r>
              <a:rPr lang="zh-CN" altLang="en-US" sz="1050" dirty="0"/>
              <a:t> </a:t>
            </a:r>
            <a:r>
              <a:rPr lang="en-US" altLang="zh-CN" sz="1050" dirty="0"/>
              <a:t>interaction</a:t>
            </a:r>
            <a:r>
              <a:rPr lang="zh-CN" altLang="en-US" sz="1050" dirty="0"/>
              <a:t> </a:t>
            </a:r>
            <a:r>
              <a:rPr lang="en-US" altLang="zh-CN" sz="1050" dirty="0"/>
              <a:t>energy: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40-42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Exchange-correlation</a:t>
            </a:r>
            <a:r>
              <a:rPr lang="zh-CN" altLang="en-US" sz="1050" dirty="0"/>
              <a:t> </a:t>
            </a:r>
            <a:r>
              <a:rPr lang="en-US" altLang="zh-CN" sz="1050" dirty="0"/>
              <a:t>energy: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43-44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err="1"/>
              <a:t>Hartree</a:t>
            </a:r>
            <a:r>
              <a:rPr lang="zh-CN" altLang="en-US" sz="1050" dirty="0"/>
              <a:t> </a:t>
            </a:r>
            <a:r>
              <a:rPr lang="en-US" altLang="zh-CN" sz="1050" dirty="0"/>
              <a:t>energy:</a:t>
            </a:r>
            <a:r>
              <a:rPr lang="zh-CN" altLang="en-US" sz="1050" dirty="0"/>
              <a:t> </a:t>
            </a:r>
            <a:r>
              <a:rPr lang="en-US" altLang="zh-CN" sz="1050" dirty="0"/>
              <a:t>45-51</a:t>
            </a:r>
            <a:br>
              <a:rPr lang="en-US" altLang="zh-CN" sz="1050" dirty="0"/>
            </a:b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Create</a:t>
            </a:r>
            <a:r>
              <a:rPr lang="zh-CN" altLang="en-US" sz="1050" dirty="0"/>
              <a:t> </a:t>
            </a:r>
            <a:r>
              <a:rPr lang="en-US" altLang="zh-CN" sz="1050" dirty="0"/>
              <a:t>all</a:t>
            </a:r>
            <a:r>
              <a:rPr lang="zh-CN" altLang="en-US" sz="1050" dirty="0"/>
              <a:t> </a:t>
            </a:r>
            <a:r>
              <a:rPr lang="en-US" altLang="zh-CN" sz="1050" dirty="0"/>
              <a:t>the</a:t>
            </a:r>
            <a:r>
              <a:rPr lang="zh-CN" altLang="en-US" sz="1050" dirty="0"/>
              <a:t> </a:t>
            </a:r>
            <a:r>
              <a:rPr lang="en-US" altLang="zh-CN" sz="1050" dirty="0"/>
              <a:t>PW</a:t>
            </a:r>
            <a:r>
              <a:rPr lang="zh-CN" altLang="en-US" sz="1050" dirty="0"/>
              <a:t> </a:t>
            </a:r>
            <a:r>
              <a:rPr lang="en-US" altLang="zh-CN" sz="1050" dirty="0" err="1"/>
              <a:t>coeff</a:t>
            </a:r>
            <a:r>
              <a:rPr lang="en-US" altLang="zh-CN" sz="1050" dirty="0"/>
              <a:t>.</a:t>
            </a:r>
            <a:r>
              <a:rPr lang="zh-CN" altLang="en-US" sz="1050" dirty="0"/>
              <a:t> </a:t>
            </a:r>
            <a:r>
              <a:rPr lang="en-US" altLang="zh-CN" sz="1050" dirty="0"/>
              <a:t>forces: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52-74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Density</a:t>
            </a:r>
            <a:r>
              <a:rPr lang="zh-CN" altLang="en-US" sz="1050" dirty="0"/>
              <a:t> </a:t>
            </a:r>
            <a:r>
              <a:rPr lang="en-US" altLang="zh-CN" sz="1050" dirty="0"/>
              <a:t>FFT part: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/>
              <a:t>55-60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Psi FFT part with projectors: slides 61-72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Psi FFT part without projectors: slides 73-74</a:t>
            </a:r>
            <a:br>
              <a:rPr lang="en-US" altLang="zh-CN" sz="1050" dirty="0"/>
            </a:b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Create all the ion forces: slides 75-87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(0,Psi) part: slides 77-79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(f, Psi) part: slides 80-81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(0, n) part: slides 82-83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(f, n) part: slides 84-85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(f) part: slides 86-87</a:t>
            </a:r>
          </a:p>
        </p:txBody>
      </p:sp>
    </p:spTree>
    <p:extLst>
      <p:ext uri="{BB962C8B-B14F-4D97-AF65-F5344CB8AC3E}">
        <p14:creationId xmlns:p14="http://schemas.microsoft.com/office/powerpoint/2010/main" val="89878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60" y="-63792"/>
            <a:ext cx="8519760" cy="433411"/>
          </a:xfrm>
        </p:spPr>
        <p:txBody>
          <a:bodyPr/>
          <a:lstStyle/>
          <a:p>
            <a:pPr algn="ctr"/>
            <a:r>
              <a:rPr lang="en-US" altLang="zh-CN" sz="2000" b="1" dirty="0"/>
              <a:t>Grids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chares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PAW: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summary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what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follow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612784" y="290829"/>
            <a:ext cx="79177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3 FFT grids,  (1) Psi EES, (2) Density, (3) Density EES, and</a:t>
            </a:r>
            <a:r>
              <a:rPr lang="zh-CN" altLang="en-US" sz="1200" dirty="0"/>
              <a:t> </a:t>
            </a:r>
            <a:r>
              <a:rPr lang="en-US" sz="1200" dirty="0"/>
              <a:t>1 discrete spherical polar grid around each ion,</a:t>
            </a:r>
            <a:r>
              <a:rPr lang="zh-CN" altLang="en-US" sz="1200" dirty="0"/>
              <a:t> </a:t>
            </a:r>
            <a:r>
              <a:rPr lang="en-US" sz="1200" dirty="0"/>
              <a:t>|</a:t>
            </a:r>
            <a:r>
              <a:rPr lang="en-US" sz="1200" b="1" i="1" dirty="0"/>
              <a:t>r</a:t>
            </a:r>
            <a:r>
              <a:rPr lang="en-US" sz="1200" dirty="0"/>
              <a:t>|&lt;</a:t>
            </a:r>
            <a:r>
              <a:rPr lang="en-US" sz="1200" dirty="0" err="1"/>
              <a:t>R</a:t>
            </a:r>
            <a:r>
              <a:rPr lang="en-US" sz="1200" baseline="-25000" dirty="0" err="1"/>
              <a:t>pc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" y="65036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200" b="1" dirty="0"/>
              <a:t>Chares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handle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Psi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FFT’s: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dirty="0"/>
              <a:t>RPP/GPP[</a:t>
            </a:r>
            <a:r>
              <a:rPr lang="en-US" altLang="zh-CN" sz="1200" dirty="0" err="1"/>
              <a:t>NStates</a:t>
            </a:r>
            <a:r>
              <a:rPr lang="en-US" altLang="zh-CN" sz="1200" dirty="0"/>
              <a:t>][1D][</a:t>
            </a:r>
            <a:r>
              <a:rPr lang="en-US" altLang="zh-CN" sz="1200" dirty="0" err="1"/>
              <a:t>NcChunk</a:t>
            </a:r>
            <a:r>
              <a:rPr lang="en-US" altLang="zh-CN" sz="1200" dirty="0"/>
              <a:t>]</a:t>
            </a:r>
            <a:r>
              <a:rPr lang="zh-CN" altLang="en-US" sz="1200" dirty="0"/>
              <a:t> </a:t>
            </a:r>
            <a:r>
              <a:rPr lang="mr-IN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1D</a:t>
            </a:r>
            <a:r>
              <a:rPr lang="zh-CN" altLang="en-US" sz="1200" dirty="0"/>
              <a:t> </a:t>
            </a:r>
            <a:r>
              <a:rPr lang="en-US" altLang="zh-CN" sz="1200" dirty="0"/>
              <a:t>decomposition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G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EESStates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/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EESStates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[pencils]</a:t>
            </a:r>
            <a:r>
              <a:rPr 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mr-IN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–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uses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pencils</a:t>
            </a:r>
            <a:br>
              <a:rPr lang="en-US" altLang="zh-CN" sz="1200" dirty="0"/>
            </a:br>
            <a:endParaRPr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200" b="1" dirty="0"/>
              <a:t>Chares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handle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FFT’s: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dirty="0" err="1"/>
              <a:t>rhoR</a:t>
            </a:r>
            <a:r>
              <a:rPr lang="en-US" altLang="zh-CN" sz="1200" dirty="0"/>
              <a:t>/</a:t>
            </a:r>
            <a:r>
              <a:rPr lang="en-US" altLang="zh-CN" sz="1200" dirty="0" err="1"/>
              <a:t>rhoG</a:t>
            </a:r>
            <a:r>
              <a:rPr lang="en-US" altLang="zh-CN" sz="1200" dirty="0"/>
              <a:t>[pencils]</a:t>
            </a:r>
            <a:r>
              <a:rPr lang="zh-CN" altLang="en-US" sz="1200" dirty="0"/>
              <a:t> </a:t>
            </a:r>
            <a:r>
              <a:rPr lang="mr-IN" altLang="zh-CN" sz="1200" dirty="0"/>
              <a:t>–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pencils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dirty="0" err="1"/>
              <a:t>GStatePlane</a:t>
            </a:r>
            <a:r>
              <a:rPr lang="en-US" altLang="zh-CN" sz="1200" dirty="0"/>
              <a:t>/</a:t>
            </a:r>
            <a:r>
              <a:rPr lang="en-US" altLang="zh-CN" sz="1200" dirty="0" err="1"/>
              <a:t>RStatePlane</a:t>
            </a:r>
            <a:r>
              <a:rPr lang="en-US" altLang="zh-CN" sz="1200" dirty="0"/>
              <a:t>[</a:t>
            </a:r>
            <a:r>
              <a:rPr lang="en-US" altLang="zh-CN" sz="1200" dirty="0" err="1"/>
              <a:t>NStates</a:t>
            </a:r>
            <a:r>
              <a:rPr lang="en-US" altLang="zh-CN" sz="1200" dirty="0"/>
              <a:t>][1D]</a:t>
            </a:r>
            <a:r>
              <a:rPr lang="zh-CN" altLang="en-US" sz="1200" dirty="0"/>
              <a:t> </a:t>
            </a:r>
            <a:r>
              <a:rPr lang="mr-IN" altLang="zh-CN" sz="1200" dirty="0"/>
              <a:t>–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1D</a:t>
            </a:r>
            <a:r>
              <a:rPr lang="zh-CN" altLang="en-US" sz="1200" dirty="0"/>
              <a:t> </a:t>
            </a:r>
            <a:r>
              <a:rPr lang="en-US" altLang="zh-CN" sz="1200" dirty="0"/>
              <a:t>decomposition</a:t>
            </a:r>
            <a:br>
              <a:rPr lang="en-US" altLang="zh-CN" sz="1200" dirty="0"/>
            </a:br>
            <a:endParaRPr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200" b="1" dirty="0"/>
              <a:t>Chares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handle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FFT’s: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altLang="zh-CN" sz="1200" dirty="0" err="1"/>
              <a:t>SmoothCoreR</a:t>
            </a:r>
            <a:r>
              <a:rPr lang="en-US" altLang="zh-CN" sz="1200" dirty="0"/>
              <a:t>/</a:t>
            </a:r>
            <a:r>
              <a:rPr lang="en-US" altLang="zh-CN" sz="1200" dirty="0" err="1"/>
              <a:t>SmoothCoreG</a:t>
            </a:r>
            <a:r>
              <a:rPr lang="en-US" altLang="zh-CN" sz="1200" dirty="0"/>
              <a:t>[pencils]</a:t>
            </a:r>
            <a:r>
              <a:rPr lang="zh-CN" altLang="en-US" sz="1200" dirty="0"/>
              <a:t> </a:t>
            </a:r>
            <a:r>
              <a:rPr lang="mr-IN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pencils,</a:t>
            </a:r>
            <a:r>
              <a:rPr lang="zh-CN" altLang="en-US" sz="1200" dirty="0"/>
              <a:t> </a:t>
            </a:r>
            <a:r>
              <a:rPr lang="en-US" altLang="zh-CN" sz="1200" dirty="0"/>
              <a:t>could</a:t>
            </a:r>
            <a:r>
              <a:rPr lang="zh-CN" altLang="en-US" sz="1200" dirty="0"/>
              <a:t> </a:t>
            </a:r>
            <a:r>
              <a:rPr lang="en-US" altLang="zh-CN" sz="1200" dirty="0"/>
              <a:t>combine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“b”</a:t>
            </a:r>
            <a:r>
              <a:rPr lang="zh-CN" altLang="en-US" sz="1200" dirty="0"/>
              <a:t> </a:t>
            </a:r>
            <a:r>
              <a:rPr lang="en-US" altLang="zh-CN" sz="1200" dirty="0"/>
              <a:t>by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[NcChunk+1]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“b”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dirty="0" err="1"/>
              <a:t>rho</a:t>
            </a:r>
            <a:r>
              <a:rPr lang="en-US" sz="1200" dirty="0" err="1"/>
              <a:t>RHartEext</a:t>
            </a:r>
            <a:r>
              <a:rPr lang="en-US" altLang="zh-CN" sz="1200" dirty="0"/>
              <a:t>/</a:t>
            </a:r>
            <a:r>
              <a:rPr lang="en-US" altLang="zh-CN" sz="1200" dirty="0" err="1"/>
              <a:t>rhoG</a:t>
            </a:r>
            <a:r>
              <a:rPr lang="en-US" sz="1200" dirty="0" err="1"/>
              <a:t>HartEext</a:t>
            </a:r>
            <a:r>
              <a:rPr lang="en-US" altLang="zh-CN" sz="1200" dirty="0"/>
              <a:t>[pencils][</a:t>
            </a:r>
            <a:r>
              <a:rPr lang="en-US" altLang="zh-CN" sz="1200" dirty="0" err="1"/>
              <a:t>NcChunk</a:t>
            </a:r>
            <a:r>
              <a:rPr lang="en-US" altLang="zh-CN" sz="1200" dirty="0"/>
              <a:t>]</a:t>
            </a:r>
            <a:r>
              <a:rPr lang="en-US" sz="1200" dirty="0"/>
              <a:t> </a:t>
            </a:r>
            <a:r>
              <a:rPr lang="mr-IN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pencils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channels</a:t>
            </a:r>
            <a:br>
              <a:rPr lang="en-US" altLang="zh-CN" sz="1200" dirty="0"/>
            </a:br>
            <a:endParaRPr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200" b="1" dirty="0"/>
              <a:t>Chares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for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</a:t>
            </a:r>
            <a:r>
              <a:rPr lang="zh-CN" altLang="en-US" sz="1200" b="1" dirty="0"/>
              <a:t> </a:t>
            </a:r>
            <a:r>
              <a:rPr lang="en-US" altLang="zh-CN" sz="1200" b="1" i="1" dirty="0"/>
              <a:t>f</a:t>
            </a:r>
            <a:r>
              <a:rPr lang="en-US" altLang="zh-CN" sz="1200" b="1" dirty="0"/>
              <a:t>-grid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densities/pot.: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?]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mr-IN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could</a:t>
            </a:r>
            <a:r>
              <a:rPr lang="zh-CN" altLang="en-US" sz="1200" dirty="0"/>
              <a:t> </a:t>
            </a:r>
            <a:r>
              <a:rPr lang="en-US" altLang="zh-CN" sz="1200" dirty="0"/>
              <a:t>be</a:t>
            </a:r>
            <a:r>
              <a:rPr lang="zh-CN" altLang="en-US" sz="1200" dirty="0"/>
              <a:t> </a:t>
            </a:r>
            <a:r>
              <a:rPr lang="en-US" altLang="zh-CN" sz="1200" dirty="0"/>
              <a:t>used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core1Atm</a:t>
            </a:r>
            <a:r>
              <a:rPr lang="zh-CN" altLang="en-US" sz="1200" dirty="0"/>
              <a:t> </a:t>
            </a:r>
            <a:r>
              <a:rPr lang="en-US" altLang="zh-CN" sz="1200" dirty="0"/>
              <a:t>by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[NStates+1]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mr-IN" altLang="zh-CN" sz="1200" dirty="0"/>
              <a:t> – </a:t>
            </a:r>
            <a:r>
              <a:rPr lang="en-US" altLang="zh-CN" sz="1200" dirty="0"/>
              <a:t>work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/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endParaRPr lang="en-US" altLang="zh-CN" sz="1200" dirty="0"/>
          </a:p>
          <a:p>
            <a:pPr marL="800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2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altLang="zh-CN" sz="1200" dirty="0"/>
              <a:t>core2Atm[</a:t>
            </a:r>
            <a:r>
              <a:rPr lang="en-US" altLang="zh-CN" sz="1200" dirty="0" err="1"/>
              <a:t>NatmChunk</a:t>
            </a:r>
            <a:r>
              <a:rPr lang="en-US" altLang="zh-CN" sz="1200" dirty="0"/>
              <a:t>][NcChunk2]</a:t>
            </a:r>
            <a:r>
              <a:rPr lang="zh-CN" altLang="en-US" sz="1200" dirty="0"/>
              <a:t> </a:t>
            </a:r>
            <a:r>
              <a:rPr lang="mr-IN" altLang="zh-CN" sz="1200" dirty="0"/>
              <a:t>– </a:t>
            </a:r>
            <a:r>
              <a:rPr lang="en-US" altLang="zh-CN" sz="1200" dirty="0"/>
              <a:t>work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Nc^2/ NcChunk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sz="12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2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mr-IN" altLang="zh-CN" sz="1200" dirty="0"/>
              <a:t> –</a:t>
            </a:r>
            <a:r>
              <a:rPr lang="zh-CN" altLang="en-US" sz="1200" dirty="0"/>
              <a:t> </a:t>
            </a:r>
            <a:r>
              <a:rPr lang="en-US" altLang="zh-CN" sz="1200" dirty="0"/>
              <a:t>could</a:t>
            </a:r>
            <a:r>
              <a:rPr lang="zh-CN" altLang="en-US" sz="1200" dirty="0"/>
              <a:t> </a:t>
            </a:r>
            <a:r>
              <a:rPr lang="en-US" altLang="zh-CN" sz="1200" dirty="0"/>
              <a:t>be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core1Atm[</a:t>
            </a:r>
            <a:r>
              <a:rPr lang="en-US" altLang="zh-CN" sz="1200" dirty="0" err="1"/>
              <a:t>NatmChunk</a:t>
            </a:r>
            <a:r>
              <a:rPr lang="en-US" altLang="zh-CN" sz="1200" dirty="0"/>
              <a:t>][0]</a:t>
            </a: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-720" y="4210494"/>
            <a:ext cx="9144360" cy="8345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Definitions</a:t>
            </a:r>
            <a:r>
              <a:rPr 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[1D]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old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FFT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decomposition</a:t>
            </a: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NcChunk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]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parallelize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atom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type/channel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altLang="zh-C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NatmChunk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]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chunk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atoms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sometimes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with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their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-grids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mr-IN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on-core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workload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=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Natm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NatmChunk</a:t>
            </a: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6548" y="3543460"/>
            <a:ext cx="275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1300FF"/>
                </a:solidFill>
              </a:rPr>
              <a:t>*</a:t>
            </a:r>
            <a:r>
              <a:rPr lang="en-US" altLang="zh-CN" sz="1400" dirty="0">
                <a:solidFill>
                  <a:srgbClr val="1300FF"/>
                </a:solidFill>
              </a:rPr>
              <a:t>How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many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of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the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new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chares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could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be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combined?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endParaRPr lang="en-US" sz="1400" dirty="0">
              <a:solidFill>
                <a:srgbClr val="13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79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80" y="0"/>
            <a:ext cx="8519760" cy="322729"/>
          </a:xfrm>
        </p:spPr>
        <p:txBody>
          <a:bodyPr/>
          <a:lstStyle/>
          <a:p>
            <a:pPr algn="ctr"/>
            <a:r>
              <a:rPr lang="en-US" sz="1600" b="1" dirty="0"/>
              <a:t>Weird Physics stuff that will show </a:t>
            </a:r>
            <a:r>
              <a:rPr lang="en-US" sz="1600" b="1"/>
              <a:t>up later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720" y="411895"/>
                <a:ext cx="9144000" cy="4677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Scalar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interface:</a:t>
                </a:r>
                <a:r>
                  <a:rPr lang="zh-CN" altLang="en-US" sz="1000" b="1" dirty="0"/>
                  <a:t> </a:t>
                </a:r>
                <a:r>
                  <a:rPr lang="en-US" altLang="zh-CN" sz="1000" dirty="0"/>
                  <a:t>Compute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all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static/</a:t>
                </a:r>
                <a:r>
                  <a:rPr lang="en-US" altLang="zh-CN" sz="1000" dirty="0" err="1"/>
                  <a:t>readonly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data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sets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sz="1000" b="0" dirty="0">
                  <a:ea typeface="Cambria Math" charset="0"/>
                  <a:cs typeface="Cambria Math" charset="0"/>
                </a:endParaRP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r>
                      <a:rPr lang="en-US" altLang="zh-CN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:r>
                  <a:rPr lang="en-US" altLang="zh-CN" sz="1000" dirty="0"/>
                  <a:t>Gaussian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quadrature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weights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and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nodes: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000" dirty="0"/>
                  <a:t> </a:t>
                </a:r>
                <a:r>
                  <a:rPr lang="en-US" altLang="zh-CN" sz="1000" dirty="0"/>
                  <a:t>and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000" dirty="0"/>
                  <a:t> </a:t>
                </a:r>
                <a:endParaRPr lang="en-US" altLang="zh-CN" sz="1000" dirty="0"/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Z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matrices: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RPP/GPP,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change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flow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control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so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that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all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them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are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calculated,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see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slides 29-30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reduction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22, Core2Atm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1000" b="0" i="1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reduction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34, Core2Atm</a:t>
                </a:r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f-grid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densities: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000" dirty="0"/>
                  <a:t>slides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26-27,</a:t>
                </a:r>
                <a:r>
                  <a:rPr lang="zh-CN" altLang="en-US" sz="1000" dirty="0"/>
                  <a:t>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SmoothCoreG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:r>
                  <a:rPr lang="en-US" altLang="zh-CN" sz="1000" dirty="0" err="1"/>
                  <a:t>CoreAtmSmooth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slides 23-24, Core1AtmStates,Core1Atm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slides 22,24, Core2Atm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000" b="0" i="0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tot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slide 28, Core1Atm</a:t>
                </a:r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short-range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energy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Exchange-correlation: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tot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xc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slides 43-44,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Local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electron-ion: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NN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slides 40-41,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err="1"/>
                  <a:t>Hartree</a:t>
                </a:r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i="1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slides 45-50, Core1Atm</a:t>
                </a:r>
              </a:p>
              <a:p>
                <a:pPr marL="342900" lvl="1" indent="-342900">
                  <a:buFont typeface="+mj-lt"/>
                  <a:buAutoNum type="arabicPeriod" startAt="5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long-range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energy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new </a:t>
                </a:r>
                <a:r>
                  <a:rPr lang="en-US" altLang="zh-CN" sz="1000" b="1" i="1" dirty="0"/>
                  <a:t>g</a:t>
                </a:r>
                <a:r>
                  <a:rPr lang="en-US" altLang="zh-CN" sz="1000" dirty="0"/>
                  <a:t>-space densities: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 slides 32-33, Core1Atm,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SmoothCoreG</a:t>
                </a:r>
                <a:endParaRPr lang="en-US" altLang="zh-CN" sz="1000" dirty="0"/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 slides 34-35, </a:t>
                </a:r>
                <a:r>
                  <a:rPr lang="en-US" altLang="zh-CN" sz="1000" dirty="0" err="1"/>
                  <a:t>RhoRHartEext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0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r>
                      <a:rPr lang="en-US" altLang="zh-CN" sz="1000" b="1" i="1">
                        <a:latin typeface="Cambria Math" charset="0"/>
                      </a:rPr>
                      <m:t>𝒈</m:t>
                    </m:r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00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Local electron-ion: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40, 42, 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err="1"/>
                  <a:t>Hartree</a:t>
                </a:r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45-46, 51 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0" y="411895"/>
                <a:ext cx="9144000" cy="4677178"/>
              </a:xfrm>
              <a:prstGeom prst="rect">
                <a:avLst/>
              </a:prstGeom>
              <a:blipFill rotWithShape="0">
                <a:blip r:embed="rId2"/>
                <a:stretch>
                  <a:fillRect t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3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8FDE7-127D-444F-A9C2-E18D1682DE88}"/>
              </a:ext>
            </a:extLst>
          </p:cNvPr>
          <p:cNvSpPr txBox="1"/>
          <p:nvPr/>
        </p:nvSpPr>
        <p:spPr>
          <a:xfrm>
            <a:off x="685800" y="2074332"/>
            <a:ext cx="802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Introduction to the Projector Augmented Wave (PAW) method </a:t>
            </a:r>
          </a:p>
        </p:txBody>
      </p:sp>
    </p:spTree>
    <p:extLst>
      <p:ext uri="{BB962C8B-B14F-4D97-AF65-F5344CB8AC3E}">
        <p14:creationId xmlns:p14="http://schemas.microsoft.com/office/powerpoint/2010/main" val="307302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433411"/>
                <a:ext cx="9144000" cy="4598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+mj-lt"/>
                  <a:buAutoNum type="arabicPeriod" startAt="6"/>
                </a:pPr>
                <a:r>
                  <a:rPr lang="en-US" altLang="zh-CN" sz="1000" b="1" dirty="0"/>
                  <a:t>Create </a:t>
                </a:r>
                <a:r>
                  <a:rPr lang="en-US" altLang="zh-CN" sz="1000" b="1" dirty="0" err="1"/>
                  <a:t>wavefunction</a:t>
                </a:r>
                <a:r>
                  <a:rPr lang="en-US" altLang="zh-CN" sz="1000" b="1" dirty="0"/>
                  <a:t> derivative 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the density FFT part, slides 52-60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0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0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solidFill>
                      <a:schemeClr val="tx1"/>
                    </a:solidFill>
                  </a:rPr>
                  <a:t>, slides 54-55, </a:t>
                </a:r>
                <a:r>
                  <a:rPr lang="en-US" altLang="zh-CN" sz="1000" dirty="0" err="1">
                    <a:solidFill>
                      <a:schemeClr val="tx1"/>
                    </a:solidFill>
                  </a:rPr>
                  <a:t>rhoR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000" dirty="0" err="1">
                    <a:solidFill>
                      <a:schemeClr val="tx1"/>
                    </a:solidFill>
                  </a:rPr>
                  <a:t>RStatePlane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sz="1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xc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slides 56-57, Core1Atm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slides 58-59, core1Atm,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/G, </a:t>
                </a:r>
                <a:r>
                  <a:rPr lang="en-US" altLang="zh-CN" sz="1000" dirty="0" err="1"/>
                  <a:t>rhoR</a:t>
                </a:r>
                <a:r>
                  <a:rPr lang="en-US" altLang="zh-CN" sz="1000" dirty="0"/>
                  <a:t>/G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mr-IN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mr-IN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acc>
                          <m:accPr>
                            <m:chr m:val="̅"/>
                            <m:ctrlPr>
                              <a:rPr lang="en-US" altLang="zh-CN" sz="10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  <m:r>
                          <a:rPr lang="zh-CN" altLang="en-US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slide 60, </a:t>
                </a:r>
                <a:r>
                  <a:rPr lang="en-US" altLang="zh-CN" sz="1000" dirty="0" err="1"/>
                  <a:t>SmoothCoreG</a:t>
                </a:r>
                <a:r>
                  <a:rPr lang="en-US" altLang="zh-CN" sz="1000" dirty="0"/>
                  <a:t>, </a:t>
                </a:r>
                <a:r>
                  <a:rPr lang="en-US" altLang="zh-CN" sz="1000" dirty="0" err="1"/>
                  <a:t>rhoR</a:t>
                </a:r>
                <a:r>
                  <a:rPr lang="en-US" altLang="zh-CN" sz="1000" dirty="0"/>
                  <a:t>/G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the Psi FFT with projector part, slides 61-72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2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 slides 61-63, R/GPP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𝑐𝑐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 64, RPP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65-66, 69-70, core1Atm, core1AtmState, RPP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 slides 67-68, </a:t>
                </a:r>
                <a:r>
                  <a:rPr lang="en-US" altLang="zh-CN" sz="1000" dirty="0" err="1"/>
                  <a:t>rhoGHartEext</a:t>
                </a:r>
                <a:r>
                  <a:rPr lang="en-US" altLang="zh-CN" sz="1000" dirty="0"/>
                  <a:t>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/G, </a:t>
                </a:r>
                <a:r>
                  <a:rPr lang="en-US" altLang="zh-CN" sz="1000" dirty="0" err="1"/>
                  <a:t>coreAtmSmooth</a:t>
                </a:r>
                <a:r>
                  <a:rPr lang="en-US" altLang="zh-CN" sz="1000" dirty="0"/>
                  <a:t>, core1Atm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71-72, core1Atm, core2Atm, core1AtmState, RPP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the Psi FFT without projector part: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 slides 73-74, core1Atm, core1AtmState, R/GPP</a:t>
                </a:r>
              </a:p>
              <a:p>
                <a:pPr marL="342900" lvl="1" indent="-342900">
                  <a:buFont typeface="+mj-lt"/>
                  <a:buAutoNum type="arabicPeriod" startAt="6"/>
                </a:pPr>
                <a:r>
                  <a:rPr lang="en-US" altLang="zh-CN" sz="1000" b="1" dirty="0"/>
                  <a:t>Create ion forces: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0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,2)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77-79, RPP, core2Atm, core1AtmState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80-81, core1AtmState,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  <m: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82-83, </a:t>
                </a:r>
                <a:r>
                  <a:rPr lang="en-US" altLang="zh-CN" sz="1000" dirty="0" err="1"/>
                  <a:t>rhoR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GHartEext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84-85,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, core1AtmState, core2Atm,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loc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NN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86-87, core1Atm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411"/>
                <a:ext cx="9144000" cy="4598631"/>
              </a:xfrm>
              <a:prstGeom prst="rect">
                <a:avLst/>
              </a:prstGeom>
              <a:blipFill rotWithShape="0">
                <a:blip r:embed="rId2"/>
                <a:stretch>
                  <a:fillRect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2287962-E51F-48B5-B866-0289C40DAED8}"/>
              </a:ext>
            </a:extLst>
          </p:cNvPr>
          <p:cNvSpPr txBox="1">
            <a:spLocks/>
          </p:cNvSpPr>
          <p:nvPr/>
        </p:nvSpPr>
        <p:spPr>
          <a:xfrm>
            <a:off x="386008" y="0"/>
            <a:ext cx="8519760" cy="43341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Weird Physics stuff that will show up later.</a:t>
            </a:r>
          </a:p>
        </p:txBody>
      </p:sp>
    </p:spTree>
    <p:extLst>
      <p:ext uri="{BB962C8B-B14F-4D97-AF65-F5344CB8AC3E}">
        <p14:creationId xmlns:p14="http://schemas.microsoft.com/office/powerpoint/2010/main" val="1291364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8FDE7-127D-444F-A9C2-E18D1682DE88}"/>
                  </a:ext>
                </a:extLst>
              </p:cNvPr>
              <p:cNvSpPr txBox="1"/>
              <p:nvPr/>
            </p:nvSpPr>
            <p:spPr>
              <a:xfrm>
                <a:off x="1346201" y="1456266"/>
                <a:ext cx="6791667" cy="2176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PAW core electron density creation in real space</a:t>
                </a:r>
                <a:br>
                  <a:rPr lang="en-US" sz="2400" dirty="0"/>
                </a:br>
                <a:endParaRPr lang="en-US" sz="2400" dirty="0"/>
              </a:p>
              <a:p>
                <a:pPr marL="2171700" lvl="5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J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600" i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600" i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f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/>
              </a:p>
              <a:p>
                <a:pPr marL="2171700" lvl="5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J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600" i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600" i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600" i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0">
                            <a:latin typeface="Cambria Math" charset="0"/>
                          </a:rPr>
                          <m:t>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f</m:t>
                        </m:r>
                      </m:sub>
                    </m:sSub>
                    <m:r>
                      <a:rPr lang="en-US" altLang="zh-CN" sz="1600" i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600" dirty="0"/>
              </a:p>
              <a:p>
                <a:pPr marL="2171700" lvl="5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J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f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pPr marL="2171700" lvl="5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</m:sub>
                      <m:sup>
                        <m:r>
                          <a:rPr lang="en-US" altLang="zh-CN" sz="1600" i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600" i="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f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8FDE7-127D-444F-A9C2-E18D1682D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201" y="1456266"/>
                <a:ext cx="6791667" cy="2176621"/>
              </a:xfrm>
              <a:prstGeom prst="rect">
                <a:avLst/>
              </a:prstGeom>
              <a:blipFill>
                <a:blip r:embed="rId2"/>
                <a:stretch>
                  <a:fillRect l="-1436" t="-1961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83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"/>
          <p:cNvPicPr/>
          <p:nvPr/>
        </p:nvPicPr>
        <p:blipFill>
          <a:blip r:embed="rId2"/>
          <a:stretch/>
        </p:blipFill>
        <p:spPr>
          <a:xfrm>
            <a:off x="31320" y="218880"/>
            <a:ext cx="9109080" cy="479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"/>
          <p:cNvPicPr/>
          <p:nvPr/>
        </p:nvPicPr>
        <p:blipFill>
          <a:blip r:embed="rId2"/>
          <a:srcRect l="357" t="310"/>
          <a:stretch/>
        </p:blipFill>
        <p:spPr>
          <a:xfrm>
            <a:off x="132120" y="15840"/>
            <a:ext cx="9011160" cy="51267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41633" y="3736118"/>
                <a:ext cx="598846" cy="2804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𝐼𝐽</m:t>
                          </m:r>
                        </m:sub>
                        <m:sup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1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33" y="3736118"/>
                <a:ext cx="598846" cy="2804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747791" y="-61779"/>
            <a:ext cx="5217551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Creation of core 1 and core 2 densities</a:t>
            </a:r>
            <a:endParaRPr lang="en-US" sz="14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0" y="315208"/>
            <a:ext cx="9144000" cy="4828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Transpose: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particlePlane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(PP) 1D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decomp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transposed to G-space Pencil of Charm FFT (item 2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Gchare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b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New: 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EESStates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&amp; </a:t>
            </a:r>
            <a:r>
              <a:rPr lang="en-US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EESStates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</a:t>
            </a:r>
            <a:r>
              <a:rPr lang="en-US" altLang="zh-CN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State</a:t>
            </a:r>
            <a:r>
              <a:rPr lang="en-US" altLang="zh-CN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][x] 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(x=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pencilized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dimensions)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 : receive from PP, the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CharmFFT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part of g-space for each state,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psiG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is,g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local to chare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 : Each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gbspline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data element 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psiG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is,g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multiplied by  D_\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psiees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(g) (D(g) same for all states)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Fnc2: FFT to produce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rEesStates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nstate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independent FFTs) on psi EES FFT grid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Fnc3: One N-Partition comm. per state to populate to core1AtmState</a:t>
            </a:r>
            <a:b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New: core2Atm[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][NcChunk2] - 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work per chare = (N/ NatmChunk,Nc^2/ NcChunk2)</a:t>
            </a:r>
            <a:endParaRPr lang="en-US" sz="14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 level parallelization for computation of core 2 density in real space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 :  For each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J, receive Z2_Jcc’ reduction from refactored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rPP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and construct cc’ part of core.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 :  Section Red over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NcChunk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dimension if not equal to 1</a:t>
            </a:r>
            <a:b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New: core1AtmState [</a:t>
            </a:r>
            <a:r>
              <a:rPr lang="en-US" altLang="zh-CN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NS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tate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][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 </a:t>
            </a:r>
            <a:r>
              <a:rPr lang="en-US" sz="1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(different form 3) </a:t>
            </a:r>
            <a:r>
              <a:rPr lang="en-US" sz="14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Channel index for replicas?</a:t>
            </a:r>
            <a:endParaRPr lang="en-US" sz="140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 : Receive N-Partition from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rEesStates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(array of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rEesState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data – sys size independent #bytes)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 : Receive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Z_isJc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from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rPP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muliply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rEES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data, section reduce [state] dim to generate item 5</a:t>
            </a:r>
            <a:b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New: core1Atm[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][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NcChunk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 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workload = (N/ </a:t>
            </a:r>
            <a:r>
              <a:rPr lang="en-US" sz="1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NatmChunk,Nc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 </a:t>
            </a:r>
            <a:r>
              <a:rPr lang="en-US" sz="1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NcChunk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lang="en-US" sz="14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 : Receive reduction from item 4.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 : Compute f- psi-EES B-splines upon signal to go ahead.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Fnc2 : when 0 and 1,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Bspline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multiply (node local)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Fnc3 : Reduction over channel index (node local, and only necessary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NcChunk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&gt;1)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747791" y="-61779"/>
            <a:ext cx="5217551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Atom decomposition into </a:t>
            </a:r>
            <a:r>
              <a:rPr lang="en-US" sz="2000" b="1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NatmChunks</a:t>
            </a:r>
            <a:endParaRPr lang="en-US" sz="14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10261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At present, there is no spatial awareness in the atom decomposition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 need to explore spatial awareness in the efficiency of the work assigned to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core2Atm[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][NcChunk2]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 [</a:t>
            </a:r>
            <a:r>
              <a:rPr lang="en-US" altLang="zh-C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tate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Evaluate the impact on communication of spatial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640098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"/>
          <p:cNvPicPr/>
          <p:nvPr/>
        </p:nvPicPr>
        <p:blipFill>
          <a:blip r:embed="rId2"/>
          <a:stretch/>
        </p:blipFill>
        <p:spPr>
          <a:xfrm>
            <a:off x="1205036" y="53460"/>
            <a:ext cx="6703920" cy="509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243496" y="0"/>
            <a:ext cx="6718234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Creation of smooth density in the core</a:t>
            </a:r>
            <a:endParaRPr lang="en-US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31212"/>
            <a:ext cx="9144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04200">
              <a:buClr>
                <a:schemeClr val="tx1"/>
              </a:buClr>
              <a:buFont typeface="StarSymbol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Purpose: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The smooth core density is smooth density on f-grid around each atom. It is created from the smooth density by EES interpolation from EES density FFT grid (same grid as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and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rhoRHartEext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).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</a:endParaRPr>
          </a:p>
          <a:p>
            <a:pPr marL="457200" indent="-304200">
              <a:buClr>
                <a:schemeClr val="tx1"/>
              </a:buClr>
              <a:buFont typeface="StarSymbol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*New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/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 indices]</a:t>
            </a: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Populate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with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H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artE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e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(same pencil structure, different placement/map)</a:t>
            </a: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point by point multiply with D(g) </a:t>
            </a:r>
            <a:endParaRPr lang="en-US" sz="1400" spc="-1" dirty="0">
              <a:uFill>
                <a:solidFill>
                  <a:srgbClr val="FFFFFF"/>
                </a:solidFill>
              </a:uFill>
            </a:endParaRP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 FFT G→R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(Density EES FFT as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/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RhoRHartEext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Fnc3: N-Partition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by intersection with f-grid sphere for each atom to create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].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495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*New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 work per chare = (N/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  <a:endParaRPr lang="en-US" sz="1400" b="1" spc="-1" dirty="0">
              <a:uFill>
                <a:solidFill>
                  <a:srgbClr val="FFFFFF"/>
                </a:solidFill>
              </a:uFill>
            </a:endParaRP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Compute B-splines when signaled – launch point tunable once atoms are done.</a:t>
            </a: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Fnc1: Receive N-Partition from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SmoothCoreR</a:t>
            </a:r>
            <a:endParaRPr lang="en-US" sz="1400" spc="-1" dirty="0">
              <a:uFill>
                <a:solidFill>
                  <a:srgbClr val="FFFFFF"/>
                </a:solidFill>
              </a:uFill>
            </a:endParaRP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Fnc2: Given a and b, construct smooth core density.</a:t>
            </a:r>
          </a:p>
          <a:p>
            <a:pPr marL="153000">
              <a:buClr>
                <a:schemeClr val="tx1"/>
              </a:buClr>
            </a:pPr>
            <a:br>
              <a:rPr lang="en-US" sz="1400" spc="-1" dirty="0">
                <a:uFill>
                  <a:solidFill>
                    <a:srgbClr val="FFFFFF"/>
                  </a:solidFill>
                </a:uFill>
              </a:rPr>
            </a:b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*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</a:rPr>
              <a:t>Note: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could also reuse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GHartE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RHartE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depending on memory footprint.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137171" y="1"/>
            <a:ext cx="7191667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Creation of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f-grid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(real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space)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total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density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 the core</a:t>
            </a: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526632"/>
            <a:ext cx="9143999" cy="253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888" indent="-342891">
              <a:buClr>
                <a:srgbClr val="595959"/>
              </a:buClr>
              <a:buFont typeface="+mj-lt"/>
              <a:buAutoNum type="arabicPeriod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Where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core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densities: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Atm[</a:t>
            </a:r>
            <a:r>
              <a:rPr lang="en-US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495888" lvl="1" indent="-342891">
              <a:buClr>
                <a:srgbClr val="595959"/>
              </a:buClr>
              <a:buFont typeface="+mj-lt"/>
              <a:buAutoNum type="arabicPeriod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Reuse: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][k]</a:t>
            </a:r>
            <a:b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Receive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from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Receive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	from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79059" y="766110"/>
                <a:ext cx="6065250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059" y="766110"/>
                <a:ext cx="6065250" cy="382156"/>
              </a:xfrm>
              <a:prstGeom prst="rect">
                <a:avLst/>
              </a:prstGeom>
              <a:blipFill rotWithShape="0"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09262" y="3230628"/>
                <a:ext cx="866135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262" y="3230628"/>
                <a:ext cx="866135" cy="382156"/>
              </a:xfrm>
              <a:prstGeom prst="rect">
                <a:avLst/>
              </a:prstGeom>
              <a:blipFill rotWithShape="0"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55373" y="3612784"/>
                <a:ext cx="1173911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73" y="3612784"/>
                <a:ext cx="1173911" cy="382156"/>
              </a:xfrm>
              <a:prstGeom prst="rect">
                <a:avLst/>
              </a:prstGeom>
              <a:blipFill rotWithShape="0"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7171" y="2380826"/>
                <a:ext cx="1034449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71" y="2380826"/>
                <a:ext cx="1034449" cy="340799"/>
              </a:xfrm>
              <a:prstGeom prst="rect">
                <a:avLst/>
              </a:prstGeom>
              <a:blipFill rotWithShape="0"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37171" y="2150011"/>
                <a:ext cx="1034449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71" y="2150011"/>
                <a:ext cx="1034449" cy="340799"/>
              </a:xfrm>
              <a:prstGeom prst="rect">
                <a:avLst/>
              </a:prstGeom>
              <a:blipFill rotWithShape="0"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42231" y="1912107"/>
                <a:ext cx="769954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31" y="1912107"/>
                <a:ext cx="769954" cy="340799"/>
              </a:xfrm>
              <a:prstGeom prst="rect">
                <a:avLst/>
              </a:prstGeom>
              <a:blipFill rotWithShape="0"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0769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"/>
          <p:cNvPicPr/>
          <p:nvPr/>
        </p:nvPicPr>
        <p:blipFill>
          <a:blip r:embed="rId2"/>
          <a:stretch/>
        </p:blipFill>
        <p:spPr>
          <a:xfrm>
            <a:off x="1187640" y="83880"/>
            <a:ext cx="6816960" cy="505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56758" y="-46108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KS states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56675" y="446629"/>
            <a:ext cx="6749525" cy="1500607"/>
            <a:chOff x="18232" y="595505"/>
            <a:chExt cx="8999367" cy="2000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14165" y="1609120"/>
                  <a:ext cx="4050676" cy="9871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>
                    <a:lnSpc>
                      <a:spcPct val="107000"/>
                    </a:lnSpc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35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core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nary>
                      </m:oMath>
                    </m:oMathPara>
                  </a14:m>
                  <a:br>
                    <a:rPr lang="en-US" sz="1350" b="1" i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</a:br>
                  <a:endParaRPr lang="en-US" sz="1350" dirty="0">
                    <a:solidFill>
                      <a:prstClr val="black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65" y="1609120"/>
                  <a:ext cx="4050676" cy="98719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8232" y="595505"/>
                  <a:ext cx="8999367" cy="1259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b="1" dirty="0">
                      <a:solidFill>
                        <a:prstClr val="black"/>
                      </a:solidFill>
                    </a:rPr>
                    <a:t>KS states:  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delocalized/smooth part, 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(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S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),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+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  localized/core part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,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(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core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)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.</a:t>
                  </a:r>
                  <a:br>
                    <a:rPr lang="en-US" i="1" dirty="0">
                      <a:solidFill>
                        <a:prstClr val="black"/>
                      </a:solidFill>
                    </a:rPr>
                  </a:br>
                  <a:r>
                    <a:rPr lang="en-US" b="1" dirty="0">
                      <a:solidFill>
                        <a:prstClr val="black"/>
                      </a:solidFill>
                    </a:rPr>
                    <a:t>      </a:t>
                  </a:r>
                  <a:r>
                    <a:rPr lang="en-US" dirty="0">
                      <a:solidFill>
                        <a:prstClr val="black"/>
                      </a:solidFill>
                    </a:rPr>
                    <a:t>Core</a:t>
                  </a:r>
                  <a:r>
                    <a:rPr lang="en-US" b="1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dirty="0">
                      <a:solidFill>
                        <a:prstClr val="black"/>
                      </a:solidFill>
                    </a:rPr>
                    <a:t>localized</a:t>
                  </a:r>
                  <a:r>
                    <a:rPr lang="en-US" b="1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dirty="0">
                      <a:solidFill>
                        <a:prstClr val="black"/>
                      </a:solidFill>
                    </a:rPr>
                    <a:t>within a sphere of radius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prstClr val="black"/>
                      </a:solidFill>
                    </a:rPr>
                    <a:t> around each ion: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2" y="595505"/>
                  <a:ext cx="8999367" cy="859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49" t="-5674" r="-678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966215" y="1823922"/>
                  <a:ext cx="3297912" cy="4958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35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core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=0,</m:t>
                        </m:r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|</m:t>
                        </m:r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|&gt; </m:t>
                        </m:r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𝑝𝑐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6215" y="1823922"/>
                  <a:ext cx="3297912" cy="49586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4098" b="-80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101931" y="3338294"/>
            <a:ext cx="6914318" cy="1826255"/>
            <a:chOff x="-54760" y="4451059"/>
            <a:chExt cx="9219091" cy="2435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8469" y="4451059"/>
                  <a:ext cx="9092746" cy="5746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b="1" dirty="0">
                      <a:solidFill>
                        <a:prstClr val="black"/>
                      </a:solidFill>
                    </a:rPr>
                    <a:t>Core: </a:t>
                  </a:r>
                  <a:r>
                    <a:rPr lang="en-US" dirty="0">
                      <a:solidFill>
                        <a:prstClr val="black"/>
                      </a:solidFill>
                    </a:rPr>
                    <a:t>localized, written in 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terms of fixed core projectors,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a14:m>
                  <a:r>
                    <a:rPr lang="en-US" baseline="30000" dirty="0">
                      <a:solidFill>
                        <a:srgbClr val="0000CC"/>
                      </a:solidFill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9" y="4451059"/>
                  <a:ext cx="9116791" cy="5439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9" b="-224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-54760" y="4962791"/>
                  <a:ext cx="9219091" cy="17528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>
                    <a:lnSpc>
                      <a:spcPct val="107000"/>
                    </a:lnSpc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𝑝𝑐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350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defTabSz="342900">
                    <a:lnSpc>
                      <a:spcPct val="107000"/>
                    </a:lnSpc>
                    <a:spcAft>
                      <a:spcPts val="60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  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𝐼𝐽</m:t>
                          </m:r>
                        </m:sub>
                        <m:sup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𝐼𝐽</m:t>
                          </m:r>
                        </m:sub>
                        <m:sup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                                             </m:t>
                      </m:r>
                      <m:r>
                        <m:rPr>
                          <m:sty m:val="p"/>
                        </m:rP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&gt; </m:t>
                      </m:r>
                      <m:sSub>
                        <m:sSub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b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𝐼𝐽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&lt;</m:t>
                        </m:r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&gt; 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𝑑𝑟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&gt; </m:t>
                        </m:r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𝑝𝑐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760" y="4962791"/>
                  <a:ext cx="9219091" cy="172194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66119" y="6547511"/>
                  <a:ext cx="2923621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r>
                        <a:rPr lang="en-US" sz="105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ion</m:t>
                      </m:r>
                      <m: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type</m:t>
                      </m:r>
                      <m: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1 </m:t>
                      </m:r>
                      <m:r>
                        <m:rPr>
                          <m:sty m:val="p"/>
                        </m:rP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channel</m:t>
                      </m:r>
                    </m:oMath>
                  </a14:m>
                  <a:r>
                    <a:rPr lang="en-US" sz="105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050" dirty="0">
                      <a:solidFill>
                        <a:srgbClr val="0000CC"/>
                      </a:solidFill>
                    </a:rPr>
                    <a:t>for simplicity</a:t>
                  </a: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19" y="6547511"/>
                  <a:ext cx="286520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/>
            <p:cNvSpPr/>
            <p:nvPr/>
          </p:nvSpPr>
          <p:spPr>
            <a:xfrm>
              <a:off x="4245431" y="5313179"/>
              <a:ext cx="504933" cy="476733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8100000"/>
              </a:lightRig>
            </a:scene3d>
            <a:sp3d>
              <a:bevelT w="381000" h="254000"/>
              <a:bevelB w="889000" h="381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254762" y="5275926"/>
              <a:ext cx="50493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43000" y="1900137"/>
            <a:ext cx="5979062" cy="1365922"/>
            <a:chOff x="0" y="2533515"/>
            <a:chExt cx="7972082" cy="1821228"/>
          </a:xfrm>
        </p:grpSpPr>
        <p:sp>
          <p:nvSpPr>
            <p:cNvPr id="5" name="TextBox 4"/>
            <p:cNvSpPr txBox="1"/>
            <p:nvPr/>
          </p:nvSpPr>
          <p:spPr>
            <a:xfrm>
              <a:off x="0" y="2533515"/>
              <a:ext cx="784086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14313" indent="-214313" defTabSz="34290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prstClr val="black"/>
                  </a:solidFill>
                </a:rPr>
                <a:t>Smooth: </a:t>
              </a:r>
              <a:r>
                <a:rPr lang="en-US" dirty="0">
                  <a:solidFill>
                    <a:prstClr val="black"/>
                  </a:solidFill>
                </a:rPr>
                <a:t>fills all spaces &amp; varies, </a:t>
              </a:r>
              <a:r>
                <a:rPr lang="en-US" i="1" dirty="0">
                  <a:solidFill>
                    <a:srgbClr val="0000CC"/>
                  </a:solidFill>
                </a:rPr>
                <a:t>expanded in plane-waves: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090941" y="3122441"/>
                  <a:ext cx="4524230" cy="12323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acc>
                            <m:r>
                              <a:rPr lang="en-US" altLang="zh-CN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br>
                    <a:rPr lang="en-US" sz="1350" dirty="0">
                      <a:solidFill>
                        <a:prstClr val="black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𝒉𝒔</m:t>
                      </m:r>
                      <m:r>
                        <a:rPr lang="en-US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350" i="1" dirty="0">
                          <a:solidFill>
                            <a:prstClr val="black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det</m:t>
                      </m:r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350" b="1" i="1" dirty="0">
                          <a:solidFill>
                            <a:prstClr val="black"/>
                          </a:solidFill>
                        </a:rPr>
                        <m:t>h</m:t>
                      </m:r>
                      <m:r>
                        <m:rPr>
                          <m:nor/>
                        </m:rPr>
                        <a:rPr lang="en-US" sz="1350" b="1" dirty="0">
                          <a:solidFill>
                            <a:prstClr val="black"/>
                          </a:solidFill>
                        </a:rPr>
                        <m:t>, </m:t>
                      </m:r>
                      <m:r>
                        <a:rPr lang="en-US" sz="135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brk m:alnAt="7"/>
                        </m:rPr>
                        <a:rPr lang="en-US" altLang="zh-CN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sz="1350" b="1" dirty="0">
                          <a:solidFill>
                            <a:prstClr val="black"/>
                          </a:solidFill>
                        </a:rPr>
                        <m:t> =</m:t>
                      </m:r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sz="135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e>
                      </m:acc>
                      <m: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1350" b="1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integer </a:t>
                  </a: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0941" y="3122442"/>
                  <a:ext cx="4527009" cy="120135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135" b="-76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ube 11"/>
            <p:cNvSpPr/>
            <p:nvPr/>
          </p:nvSpPr>
          <p:spPr>
            <a:xfrm>
              <a:off x="794182" y="3186773"/>
              <a:ext cx="970541" cy="999758"/>
            </a:xfrm>
            <a:prstGeom prst="cub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51959" y="3583813"/>
                  <a:ext cx="447631" cy="375254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90500" h="127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7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7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7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7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sz="7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7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7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7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7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75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sz="788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959" y="3583813"/>
                  <a:ext cx="447631" cy="375254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be 17"/>
                <p:cNvSpPr/>
                <p:nvPr/>
              </p:nvSpPr>
              <p:spPr>
                <a:xfrm>
                  <a:off x="6944168" y="3203747"/>
                  <a:ext cx="1027914" cy="999758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3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3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zh-CN" altLang="en-US" sz="13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13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3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3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35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oMath>
                    </m:oMathPara>
                  </a14:m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Cub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168" y="3203747"/>
                  <a:ext cx="1027914" cy="999758"/>
                </a:xfrm>
                <a:prstGeom prst="cub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0546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50657" y="-63611"/>
            <a:ext cx="8152654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 operating mode for Z-matrix chares : RPP and PP</a:t>
            </a:r>
            <a:endParaRPr lang="en-US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48604" y="420965"/>
            <a:ext cx="8730000" cy="444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800" b="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PP flow of control for PAW ; 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add chunking over channels/types loop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Loop over atom types and channels – (could be chunked with memory penalty i.e. replicate states*)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Compute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and save a local copy (saved until forces are done)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Send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out to Eke and core 1 chares. 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Decide how many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chunks needed before contributing to Z2-reduction (generate Z2Jcc’) of core 2.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Compute special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ZKE_IJc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-matrix element (RPP tells PP to start the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ZKE_Ijc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comps)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Send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ZKE_IJc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out to EKE core chare.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End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Receive stuff back, store and wait for signal to compute forces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Loop over atom types and channels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mr-IN" altLang="zh-CN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–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slides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30-end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Create Forces – some work repeated to save memory.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e.g. the work to create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psi_D,c,type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in g and r space.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Extra Eke forces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End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r>
              <a:rPr lang="en-US" sz="1400" b="1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Note: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Memory requirement for plane-wave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coefs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in PAW is reduce by (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Ecut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(PW)/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Ecut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(PAW))</a:t>
            </a:r>
            <a:r>
              <a:rPr lang="en-US" sz="1400" b="0" strike="noStrike" spc="-1" baseline="30000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3/2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about 4-5.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There is some combining for forces which Qi and I have to write up nicely for more than 1 channel.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8FDE7-127D-444F-A9C2-E18D1682DE88}"/>
                  </a:ext>
                </a:extLst>
              </p:cNvPr>
              <p:cNvSpPr txBox="1"/>
              <p:nvPr/>
            </p:nvSpPr>
            <p:spPr>
              <a:xfrm>
                <a:off x="1346201" y="1456266"/>
                <a:ext cx="6500497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PAW core electron density creation in g-space</a:t>
                </a:r>
              </a:p>
              <a:p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acc>
                      </m:e>
                      <m:sup>
                        <m: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core</m:t>
                        </m:r>
                        <m: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,1)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17145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acc>
                      </m:e>
                      <m:sup>
                        <m: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core</m:t>
                        </m:r>
                        <m: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,2)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17145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acc>
                      </m:e>
                      <m:sup>
                        <m:r>
                          <a:rPr lang="en-US" altLang="zh-CN" sz="1600" i="0"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600" i="0">
                            <a:latin typeface="Cambria Math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</m:d>
                  </m:oMath>
                </a14:m>
                <a:endParaRPr lang="en-US" sz="16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8FDE7-127D-444F-A9C2-E18D1682D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201" y="1456266"/>
                <a:ext cx="6500497" cy="1600438"/>
              </a:xfrm>
              <a:prstGeom prst="rect">
                <a:avLst/>
              </a:prstGeom>
              <a:blipFill>
                <a:blip r:embed="rId2"/>
                <a:stretch>
                  <a:fillRect l="-1501" t="-2672" b="-3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107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1" name="Picture 1"/>
          <p:cNvPicPr/>
          <p:nvPr/>
        </p:nvPicPr>
        <p:blipFill>
          <a:blip r:embed="rId2"/>
          <a:stretch/>
        </p:blipFill>
        <p:spPr>
          <a:xfrm>
            <a:off x="1057680" y="28800"/>
            <a:ext cx="7028280" cy="511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2286790" y="0"/>
            <a:ext cx="4536220" cy="572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 1 density in g-space</a:t>
            </a:r>
          </a:p>
        </p:txBody>
      </p:sp>
      <p:sp>
        <p:nvSpPr>
          <p:cNvPr id="93" name="CustomShape 2"/>
          <p:cNvSpPr/>
          <p:nvPr/>
        </p:nvSpPr>
        <p:spPr>
          <a:xfrm>
            <a:off x="288360" y="1097280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168197" y="572040"/>
            <a:ext cx="8639742" cy="451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1800" b="1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Reuse : 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][0]</a:t>
            </a:r>
            <a:endParaRPr lang="en-US" b="1" u="sng" spc="-1" dirty="0"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Fnc0: </a:t>
            </a:r>
            <a:r>
              <a:rPr lang="en-US" b="0" u="sng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Bspline</a:t>
            </a:r>
            <a:r>
              <a:rPr lang="en-US" b="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+ </a:t>
            </a:r>
            <a:r>
              <a:rPr lang="en-US" b="0" i="1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lang="en-US" b="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grid </a:t>
            </a:r>
            <a:r>
              <a:rPr lang="en-US" b="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quadrature integration to generate N partitions of Density EES FFT grid.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Fnc1: Contribute to N-Consolidation communication into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b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[pencils] 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Fnc0: Receive from core1Atom the appropriate part of grid.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Fnc1: Charm FFT R to G result lands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. </a:t>
            </a:r>
            <a:b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[pencils] 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Fnc0: Complete FFT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Fnc1: Multiply by D(g) 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8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Notes :</a:t>
            </a: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N-Consolidation is an anti-interpolation operation (i.e., patch to grid).   </a:t>
            </a:r>
            <a:b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Exactly the </a:t>
            </a:r>
            <a:r>
              <a:rPr lang="en-US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reverse of N-Partition (many to many operation based on</a:t>
            </a:r>
            <a:b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spatial overlap)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063"/>
          <a:stretch/>
        </p:blipFill>
        <p:spPr>
          <a:xfrm>
            <a:off x="864538" y="1"/>
            <a:ext cx="729498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2"/>
          <p:cNvSpPr/>
          <p:nvPr/>
        </p:nvSpPr>
        <p:spPr>
          <a:xfrm>
            <a:off x="288360" y="1097280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48224" y="4412486"/>
            <a:ext cx="8926920" cy="723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Notes: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If there is an f-grid we do the N-Consolidation dance. If not, there isn’t enough 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B-spline work to parallelize and we do it “in-place” on the FFT chare itself using the existing cache system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7037" y="-47903"/>
            <a:ext cx="4538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Core 2 density in g-space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59414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Compute Fourier Transform of  cc’ projector products </a:t>
            </a:r>
            <a:r>
              <a:rPr lang="en-US" sz="1600" dirty="0"/>
              <a:t>–  analytically at startup - no </a:t>
            </a:r>
            <a:r>
              <a:rPr lang="en-US" sz="1600" i="1" dirty="0"/>
              <a:t>f</a:t>
            </a:r>
            <a:r>
              <a:rPr lang="en-US" sz="1600" dirty="0"/>
              <a:t>-grid. 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Compute </a:t>
            </a:r>
            <a:r>
              <a:rPr lang="en-US" sz="1600" b="1" dirty="0" err="1"/>
              <a:t>Zcc</a:t>
            </a:r>
            <a:r>
              <a:rPr lang="en-US" sz="1600" b="1" dirty="0"/>
              <a:t>’-matrix weighted structure factors </a:t>
            </a:r>
            <a:r>
              <a:rPr lang="en-US" sz="1600" dirty="0"/>
              <a:t>using EES on Density EES grid. Reuse</a:t>
            </a:r>
            <a:br>
              <a:rPr lang="en-US" sz="1600" dirty="0"/>
            </a:br>
            <a:r>
              <a:rPr lang="en-US" altLang="zh-CN" sz="1600" dirty="0" err="1"/>
              <a:t>rho</a:t>
            </a:r>
            <a:r>
              <a:rPr lang="en-US" sz="1600" dirty="0" err="1"/>
              <a:t>RHartEext</a:t>
            </a:r>
            <a:r>
              <a:rPr lang="en-US" sz="1600" dirty="0"/>
              <a:t> and </a:t>
            </a:r>
            <a:r>
              <a:rPr lang="en-US" altLang="zh-CN" sz="1600" dirty="0" err="1"/>
              <a:t>rho</a:t>
            </a:r>
            <a:r>
              <a:rPr lang="en-US" sz="1600" dirty="0" err="1"/>
              <a:t>GHartEext</a:t>
            </a:r>
            <a:r>
              <a:rPr lang="en-US" sz="1600" dirty="0"/>
              <a:t> – already handles charge weighted S(g).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Reuse: </a:t>
            </a:r>
            <a:r>
              <a:rPr lang="en-US" altLang="zh-CN" sz="1600" b="1" dirty="0" err="1"/>
              <a:t>rho</a:t>
            </a:r>
            <a:r>
              <a:rPr lang="en-US" sz="1600" b="1" dirty="0" err="1"/>
              <a:t>RHartEext</a:t>
            </a:r>
            <a:r>
              <a:rPr lang="en-US" sz="1600" b="1" dirty="0"/>
              <a:t>[pencils][</a:t>
            </a:r>
            <a:r>
              <a:rPr lang="en-US" sz="1600" b="1" dirty="0" err="1"/>
              <a:t>NcChunk</a:t>
            </a:r>
            <a:r>
              <a:rPr lang="en-US" sz="1600" b="1" dirty="0"/>
              <a:t>] </a:t>
            </a:r>
            <a:r>
              <a:rPr lang="en-US" sz="1600" dirty="0"/>
              <a:t>new dimension</a:t>
            </a:r>
            <a:r>
              <a:rPr lang="en-US" sz="1600" b="1" dirty="0"/>
              <a:t>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from core2AtmChann the Z2Jcc’ for each cc’ than belong in my pencil.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Fnc1: B-spline compute - no f-grid so existing cache method is fine and already working.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Fnc2: Interpolation of Z2Jcc’ to grid.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Fnc3: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CharmFFT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start</a:t>
            </a:r>
            <a:b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Reuse: </a:t>
            </a:r>
            <a:r>
              <a:rPr lang="en-US" altLang="zh-CN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600" b="1" dirty="0" err="1"/>
              <a:t>GHartEext</a:t>
            </a:r>
            <a:r>
              <a:rPr lang="en-US" sz="1600" b="1" dirty="0"/>
              <a:t>[pencils][</a:t>
            </a:r>
            <a:r>
              <a:rPr lang="en-US" sz="1600" b="1" dirty="0" err="1"/>
              <a:t>NcChunk</a:t>
            </a:r>
            <a:r>
              <a:rPr lang="en-US" sz="1600" b="1" dirty="0"/>
              <a:t>]  </a:t>
            </a:r>
            <a:r>
              <a:rPr lang="en-US" sz="1600" dirty="0"/>
              <a:t>new dimension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Fnc0: </a:t>
            </a:r>
            <a:r>
              <a:rPr lang="en-US" sz="1600" dirty="0" err="1"/>
              <a:t>CharmFFT</a:t>
            </a:r>
            <a:r>
              <a:rPr lang="en-US" sz="1600" dirty="0"/>
              <a:t> compete.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Fnc1: Multiply result by D(g) and </a:t>
            </a:r>
            <a:r>
              <a:rPr lang="en-US" sz="1600" dirty="0" err="1"/>
              <a:t>delPccp</a:t>
            </a:r>
            <a:r>
              <a:rPr lang="en-US" sz="1600" dirty="0"/>
              <a:t>(g) projector products.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Fnc2: Section Reduction over channel index to obtain result</a:t>
            </a:r>
            <a:r>
              <a:rPr lang="zh-CN" altLang="en-US" sz="1600" dirty="0"/>
              <a:t> </a:t>
            </a:r>
            <a:r>
              <a:rPr lang="mr-IN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maybe</a:t>
            </a:r>
            <a:r>
              <a:rPr lang="zh-CN" altLang="en-US" sz="1600" dirty="0"/>
              <a:t> </a:t>
            </a:r>
            <a:r>
              <a:rPr lang="en-US" altLang="zh-CN" sz="1600" dirty="0"/>
              <a:t>land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k</a:t>
            </a:r>
            <a:r>
              <a:rPr lang="en-US" altLang="zh-CN" sz="1600" baseline="30000" dirty="0"/>
              <a:t>th</a:t>
            </a:r>
            <a:r>
              <a:rPr lang="zh-CN" altLang="en-US" sz="1600" dirty="0"/>
              <a:t> </a:t>
            </a:r>
            <a:r>
              <a:rPr lang="en-US" altLang="zh-CN" sz="1600" dirty="0"/>
              <a:t>element</a:t>
            </a:r>
            <a:r>
              <a:rPr lang="en-US" sz="1600" dirty="0"/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594360" y="1234829"/>
            <a:ext cx="2463756" cy="738965"/>
            <a:chOff x="6349377" y="1213468"/>
            <a:chExt cx="2514863" cy="7837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58938" t="63247" r="5005" b="20985"/>
            <a:stretch/>
          </p:blipFill>
          <p:spPr>
            <a:xfrm>
              <a:off x="6349377" y="1213468"/>
              <a:ext cx="2514863" cy="78377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388454" y="1680308"/>
              <a:ext cx="192100" cy="187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40053" y="827742"/>
                <a:ext cx="5674759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 b="0" i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,2)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53" y="827742"/>
                <a:ext cx="5674759" cy="316690"/>
              </a:xfrm>
              <a:prstGeom prst="rect">
                <a:avLst/>
              </a:prstGeom>
              <a:blipFill rotWithShape="0"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stomShape 1"/>
          <p:cNvSpPr/>
          <p:nvPr/>
        </p:nvSpPr>
        <p:spPr>
          <a:xfrm>
            <a:off x="1338612" y="0"/>
            <a:ext cx="6077643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Creation of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-space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total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density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 the core</a:t>
            </a: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526632"/>
            <a:ext cx="91439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888" indent="-342891">
              <a:buClr>
                <a:schemeClr val="tx1"/>
              </a:buClr>
              <a:buFont typeface="+mj-lt"/>
              <a:buAutoNum type="arabicPeriod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Where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core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densities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dirty="0" err="1"/>
              <a:t>rhoG</a:t>
            </a:r>
            <a:r>
              <a:rPr lang="en-US" altLang="zh-CN" sz="1400" dirty="0"/>
              <a:t>[pencils]</a:t>
            </a: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[pencils]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dirty="0" err="1"/>
              <a:t>GHartEext</a:t>
            </a:r>
            <a:r>
              <a:rPr lang="en-US" sz="1400" dirty="0"/>
              <a:t>[pencils][</a:t>
            </a:r>
            <a:r>
              <a:rPr lang="en-US" sz="1400" dirty="0" err="1"/>
              <a:t>NcChunk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dirty="0" err="1"/>
              <a:t>GHartEext</a:t>
            </a:r>
            <a:r>
              <a:rPr lang="en-US" sz="1400" dirty="0"/>
              <a:t>[pencils][</a:t>
            </a:r>
            <a:r>
              <a:rPr lang="en-US" sz="1400" dirty="0" err="1"/>
              <a:t>NcChunk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495897" lvl="1" indent="-342900">
              <a:buClr>
                <a:schemeClr val="tx1"/>
              </a:buClr>
              <a:buFont typeface="+mj-lt"/>
              <a:buAutoNum type="arabicPeriod" startAt="2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Reuse: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b="1" dirty="0" err="1"/>
              <a:t>GHartEext</a:t>
            </a:r>
            <a:r>
              <a:rPr lang="en-US" sz="1400" b="1" dirty="0"/>
              <a:t>[pencils][k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dirty="0"/>
              <a:t>k</a:t>
            </a:r>
            <a:r>
              <a:rPr lang="zh-CN" altLang="en-US" sz="1400" b="1" dirty="0"/>
              <a:t> </a:t>
            </a:r>
            <a:r>
              <a:rPr lang="en-US" altLang="zh-CN" sz="1400" dirty="0"/>
              <a:t>may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be</a:t>
            </a:r>
            <a:r>
              <a:rPr lang="zh-CN" altLang="en-US" sz="1400" dirty="0"/>
              <a:t> </a:t>
            </a:r>
            <a:r>
              <a:rPr lang="en-US" altLang="zh-CN" sz="1400" dirty="0"/>
              <a:t>0</a:t>
            </a:r>
            <a:r>
              <a:rPr lang="zh-CN" altLang="en-US" sz="1400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more</a:t>
            </a:r>
            <a:r>
              <a:rPr lang="zh-CN" altLang="en-US" sz="1400" dirty="0"/>
              <a:t> </a:t>
            </a:r>
            <a:r>
              <a:rPr lang="en-US" altLang="zh-CN" sz="1400" dirty="0"/>
              <a:t>parallelism</a:t>
            </a:r>
            <a:r>
              <a:rPr lang="en-US" sz="1400" dirty="0"/>
              <a:t> </a:t>
            </a:r>
            <a:b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Receive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from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dirty="0" err="1"/>
              <a:t>rhoG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Receive		from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Fnc2: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Create		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65181" y="1956677"/>
                <a:ext cx="712566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81" y="1956677"/>
                <a:ext cx="712566" cy="284693"/>
              </a:xfrm>
              <a:prstGeom prst="rect">
                <a:avLst/>
              </a:prstGeom>
              <a:blipFill rotWithShape="0"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32933" y="2178957"/>
                <a:ext cx="977062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,1)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33" y="2178957"/>
                <a:ext cx="977062" cy="284693"/>
              </a:xfrm>
              <a:prstGeom prst="rect">
                <a:avLst/>
              </a:prstGeom>
              <a:blipFill rotWithShape="0"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2933" y="2401237"/>
                <a:ext cx="977062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,2)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33" y="2401237"/>
                <a:ext cx="977062" cy="284693"/>
              </a:xfrm>
              <a:prstGeom prst="rect">
                <a:avLst/>
              </a:prstGeom>
              <a:blipFill rotWithShape="0"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352976" y="3399009"/>
                <a:ext cx="801053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976" y="3399009"/>
                <a:ext cx="801053" cy="316690"/>
              </a:xfrm>
              <a:prstGeom prst="rect">
                <a:avLst/>
              </a:prstGeom>
              <a:blipFill rotWithShape="0">
                <a:blip r:embed="rId6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66990" y="3822107"/>
                <a:ext cx="1108830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,1)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90" y="3822107"/>
                <a:ext cx="1108830" cy="316690"/>
              </a:xfrm>
              <a:prstGeom prst="rect">
                <a:avLst/>
              </a:prstGeom>
              <a:blipFill rotWithShape="0">
                <a:blip r:embed="rId7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223011" y="4261387"/>
                <a:ext cx="908454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11" y="4261387"/>
                <a:ext cx="908454" cy="316690"/>
              </a:xfrm>
              <a:prstGeom prst="rect">
                <a:avLst/>
              </a:prstGeom>
              <a:blipFill rotWithShape="0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47791" y="4261387"/>
                <a:ext cx="1006238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791" y="4261387"/>
                <a:ext cx="1006238" cy="316690"/>
              </a:xfrm>
              <a:prstGeom prst="rect">
                <a:avLst/>
              </a:prstGeom>
              <a:blipFill rotWithShape="0"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36958" y="2599150"/>
                <a:ext cx="603307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58" y="2599150"/>
                <a:ext cx="603307" cy="308226"/>
              </a:xfrm>
              <a:prstGeom prst="rect">
                <a:avLst/>
              </a:prstGeom>
              <a:blipFill rotWithShape="0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378511" y="1526632"/>
                <a:ext cx="603307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511" y="1526632"/>
                <a:ext cx="603307" cy="308226"/>
              </a:xfrm>
              <a:prstGeom prst="rect">
                <a:avLst/>
              </a:prstGeom>
              <a:blipFill rotWithShape="0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377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8FDE7-127D-444F-A9C2-E18D1682DE88}"/>
              </a:ext>
            </a:extLst>
          </p:cNvPr>
          <p:cNvSpPr txBox="1"/>
          <p:nvPr/>
        </p:nvSpPr>
        <p:spPr>
          <a:xfrm>
            <a:off x="2734734" y="2167466"/>
            <a:ext cx="38453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PAW energy term creation: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Kinetic 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Local electron 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Exchange correlation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Hartree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792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"/>
          <p:cNvPicPr/>
          <p:nvPr/>
        </p:nvPicPr>
        <p:blipFill>
          <a:blip r:embed="rId2"/>
          <a:srcRect b="3512"/>
          <a:stretch/>
        </p:blipFill>
        <p:spPr>
          <a:xfrm>
            <a:off x="1419480" y="124920"/>
            <a:ext cx="6429240" cy="496188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6677280" y="4485960"/>
            <a:ext cx="76608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(slide 6),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311322" y="-73713"/>
            <a:ext cx="2564422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Core 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EKE Terms</a:t>
            </a:r>
            <a:endParaRPr lang="en-US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0" y="2412917"/>
            <a:ext cx="8840160" cy="12294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1. Core1: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 PP/RPP</a:t>
            </a:r>
            <a:endParaRPr lang="en-US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Reduce (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ZS_IJc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*(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ZKE_IJc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 over all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IJ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can be done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directly from refactored  </a:t>
            </a:r>
            <a:b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PP/RPP 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using existing reduction framework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which handles reduction of  </a:t>
            </a:r>
            <a:b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(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ZS_IJc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)*(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ZS_IJc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 required by the standard PW non-local method.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 Send result to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energyGroup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for output and reduction to total energy.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783209"/>
            <a:ext cx="9187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2. Core2: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core2AtmChann [</a:t>
            </a:r>
            <a:r>
              <a:rPr lang="en-US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chare which already receives Z2Jcc’.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Section Reduction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over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(J) to form Z2R_ccp;  array element [0][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ic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 Multiply by the  precomputed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DeltaPke_ccp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;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Fnc2: Reduce result over channel index: array element [0][0]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Fnc3: Send result to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energyGroup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for output and reduction to total energy.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08689" y="353152"/>
            <a:ext cx="6569688" cy="2099520"/>
            <a:chOff x="117360" y="360658"/>
            <a:chExt cx="6569688" cy="2099520"/>
          </a:xfrm>
        </p:grpSpPr>
        <p:grpSp>
          <p:nvGrpSpPr>
            <p:cNvPr id="2" name="Group 1"/>
            <p:cNvGrpSpPr/>
            <p:nvPr/>
          </p:nvGrpSpPr>
          <p:grpSpPr>
            <a:xfrm>
              <a:off x="224916" y="360658"/>
              <a:ext cx="5833247" cy="2099520"/>
              <a:chOff x="254938" y="487949"/>
              <a:chExt cx="5833247" cy="2099520"/>
            </a:xfrm>
          </p:grpSpPr>
          <p:pic>
            <p:nvPicPr>
              <p:cNvPr id="86" name="Picture 3"/>
              <p:cNvPicPr/>
              <p:nvPr/>
            </p:nvPicPr>
            <p:blipFill>
              <a:blip r:embed="rId3"/>
              <a:srcRect t="29480" r="54616" b="56586"/>
              <a:stretch/>
            </p:blipFill>
            <p:spPr>
              <a:xfrm>
                <a:off x="254938" y="487949"/>
                <a:ext cx="2646992" cy="716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7" name="Picture 4"/>
              <p:cNvPicPr/>
              <p:nvPr/>
            </p:nvPicPr>
            <p:blipFill>
              <a:blip r:embed="rId3"/>
              <a:srcRect t="42396" b="30714"/>
              <a:stretch/>
            </p:blipFill>
            <p:spPr>
              <a:xfrm>
                <a:off x="254938" y="1204709"/>
                <a:ext cx="5833247" cy="13827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8" name="CustomShape 3"/>
            <p:cNvSpPr/>
            <p:nvPr/>
          </p:nvSpPr>
          <p:spPr>
            <a:xfrm>
              <a:off x="117360" y="360658"/>
              <a:ext cx="6569688" cy="2099520"/>
            </a:xfrm>
            <a:prstGeom prst="rect">
              <a:avLst/>
            </a:prstGeom>
            <a:noFill/>
            <a:ln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16308" r="3176" b="3015"/>
            <a:stretch/>
          </p:blipFill>
          <p:spPr>
            <a:xfrm>
              <a:off x="4983894" y="1209608"/>
              <a:ext cx="1559093" cy="4835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7450" y="-38678"/>
            <a:ext cx="5916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2400" dirty="0">
                <a:solidFill>
                  <a:srgbClr val="0000CC"/>
                </a:solidFill>
              </a:rPr>
              <a:t>PAW Basics: KS-DFT within LDA under </a:t>
            </a:r>
          </a:p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                 periodic boundary conditions at </a:t>
            </a:r>
            <a:r>
              <a:rPr lang="el-GR" sz="2400" dirty="0">
                <a:solidFill>
                  <a:srgbClr val="0000CC"/>
                </a:solidFill>
              </a:rPr>
              <a:t>Γ</a:t>
            </a:r>
            <a:endParaRPr lang="en-US" sz="2400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05480" y="466862"/>
            <a:ext cx="6795707" cy="1835712"/>
            <a:chOff x="83306" y="869059"/>
            <a:chExt cx="9060943" cy="24476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90641" y="1686874"/>
                  <a:ext cx="4266868" cy="8445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41" y="1686874"/>
                  <a:ext cx="4266868" cy="844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5144816" y="1677547"/>
                  <a:ext cx="3005012" cy="8059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     </m:t>
                        </m:r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815" y="1677547"/>
                  <a:ext cx="2940997" cy="77508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3306" y="2458566"/>
                  <a:ext cx="5056938" cy="8460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  </m:t>
                        </m:r>
                        <m:f>
                          <m:f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oMath>
                    </m:oMathPara>
                  </a14:m>
                  <a:b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</a:br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06" y="2458566"/>
                  <a:ext cx="5056938" cy="81509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076126" y="2427886"/>
                  <a:ext cx="4068123" cy="8745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126" y="2427886"/>
                  <a:ext cx="4007123" cy="8436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176870" y="1352427"/>
                  <a:ext cx="3776847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70" y="1352427"/>
                  <a:ext cx="384387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99786" y="1274963"/>
              <a:ext cx="8983463" cy="20417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786" y="869059"/>
              <a:ext cx="2246769" cy="400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srgbClr val="0000CC"/>
                  </a:solidFill>
                </a:rPr>
                <a:t>The whole enchilada: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05480" y="3629269"/>
            <a:ext cx="6742175" cy="1466729"/>
            <a:chOff x="83306" y="4839022"/>
            <a:chExt cx="8989567" cy="1955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135595" y="5165956"/>
                  <a:ext cx="8891094" cy="8745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  <m:sup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  <m:sup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nary>
                              <m:nary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𝑝𝑐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/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nary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96" y="5165956"/>
                  <a:ext cx="8891093" cy="84362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306" y="5973610"/>
                  <a:ext cx="2422073" cy="6447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0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0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zh-CN" alt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0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0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e>
                        </m:nary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06" y="5973610"/>
                  <a:ext cx="2422073" cy="64479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113924" r="-7718" b="-159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2284999" y="6037435"/>
                  <a:ext cx="6648688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050" dirty="0">
                      <a:solidFill>
                        <a:prstClr val="black"/>
                      </a:solidFill>
                    </a:rPr>
                    <a:t> +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050" dirty="0">
                      <a:solidFill>
                        <a:prstClr val="black"/>
                      </a:solidFill>
                    </a:rPr>
                    <a:t>,</a:t>
                  </a:r>
                  <a:r>
                    <a:rPr lang="en-US" sz="1050" dirty="0">
                      <a:solidFill>
                        <a:prstClr val="black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0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10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5000" y="6037435"/>
                  <a:ext cx="6648688" cy="3849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751091" y="6493966"/>
                  <a:ext cx="1239656" cy="232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r>
                        <a:rPr lang="en-US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a14:m>
                  <a:r>
                    <a:rPr lang="en-US" sz="1050" b="1" dirty="0">
                      <a:solidFill>
                        <a:prstClr val="black"/>
                      </a:solidFill>
                    </a:rPr>
                    <a:t>| 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endParaRPr lang="en-US" sz="105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091" y="6493966"/>
                  <a:ext cx="1232645" cy="23205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433" t="-21053" r="-985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269494" y="6477121"/>
                  <a:ext cx="1239656" cy="232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r>
                        <a:rPr lang="en-US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a14:m>
                  <a:r>
                    <a:rPr lang="en-US" sz="1050" b="1" dirty="0">
                      <a:solidFill>
                        <a:prstClr val="black"/>
                      </a:solidFill>
                    </a:rPr>
                    <a:t>| 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endParaRPr lang="en-US" sz="105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9494" y="6477121"/>
                  <a:ext cx="1232645" cy="23205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950" t="-23684" r="-990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25883" y="6456105"/>
                  <a:ext cx="119195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 </m:t>
                        </m:r>
                        <m:r>
                          <a:rPr lang="en-US" sz="10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</m:t>
                        </m:r>
                        <m:r>
                          <a:rPr lang="en-US" sz="10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83" y="6456105"/>
                  <a:ext cx="1191951" cy="33855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71429" b="-95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/>
            <p:cNvSpPr/>
            <p:nvPr/>
          </p:nvSpPr>
          <p:spPr>
            <a:xfrm>
              <a:off x="5144816" y="5216293"/>
              <a:ext cx="3788872" cy="745902"/>
            </a:xfrm>
            <a:prstGeom prst="ellipse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48861" y="5135177"/>
              <a:ext cx="9807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 err="1">
                  <a:solidFill>
                    <a:srgbClr val="0000CC"/>
                  </a:solidFill>
                </a:rPr>
                <a:t>Jth</a:t>
              </a:r>
              <a:r>
                <a:rPr lang="en-US" sz="1350" dirty="0">
                  <a:solidFill>
                    <a:srgbClr val="0000CC"/>
                  </a:solidFill>
                </a:rPr>
                <a:t> core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410" y="5237699"/>
              <a:ext cx="8983463" cy="15261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306" y="4839022"/>
              <a:ext cx="5223946" cy="400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srgbClr val="0000CC"/>
                  </a:solidFill>
                </a:rPr>
                <a:t>Exchange Correlation energy: Smooth and core terms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5514FA-8050-4FC6-B57F-F68B5C902024}"/>
              </a:ext>
            </a:extLst>
          </p:cNvPr>
          <p:cNvGrpSpPr/>
          <p:nvPr/>
        </p:nvGrpSpPr>
        <p:grpSpPr>
          <a:xfrm>
            <a:off x="1143001" y="2364478"/>
            <a:ext cx="6890787" cy="1198922"/>
            <a:chOff x="1143001" y="2364478"/>
            <a:chExt cx="6890787" cy="1198922"/>
          </a:xfrm>
        </p:grpSpPr>
        <p:grpSp>
          <p:nvGrpSpPr>
            <p:cNvPr id="28" name="Group 27"/>
            <p:cNvGrpSpPr/>
            <p:nvPr/>
          </p:nvGrpSpPr>
          <p:grpSpPr>
            <a:xfrm>
              <a:off x="1143001" y="2364478"/>
              <a:ext cx="6890787" cy="1198922"/>
              <a:chOff x="0" y="3152634"/>
              <a:chExt cx="9187717" cy="15985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0" y="3587682"/>
                    <a:ext cx="3806769" cy="4695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sup>
                          </m:sSubSup>
                        </m:oMath>
                      </m:oMathPara>
                    </a14:m>
                    <a:endParaRPr lang="en-US" sz="1350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3587682"/>
                    <a:ext cx="3751091" cy="43858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42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90644" y="3152634"/>
                <a:ext cx="6432075" cy="4001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srgbClr val="0000CC"/>
                    </a:solidFill>
                  </a:rPr>
                  <a:t>Non-interacting electron kinetic energy: Smooth and core terms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9412" y="3555334"/>
                <a:ext cx="8983463" cy="11958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16757" y="4003561"/>
                    <a:ext cx="3548237" cy="68411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 −</m:t>
                          </m:r>
                          <m:f>
                            <m:f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sub>
                                    <m:sup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5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p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sub>
                                    <m:sup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57" y="4003561"/>
                    <a:ext cx="3496150" cy="65338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3397171" y="4038039"/>
                    <a:ext cx="2851208" cy="6859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sup>
                          </m:sSub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𝐼𝐽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𝐼𝐽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05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05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p>
                                          <m:r>
                                            <a:rPr lang="en-US" sz="105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,∆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7171" y="4038039"/>
                    <a:ext cx="2788712" cy="65517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6013686" y="4026264"/>
                    <a:ext cx="3174031" cy="6859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sup>
                          </m:sSub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5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p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3685" y="4026264"/>
                    <a:ext cx="3112519" cy="65517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FEEA2E-7F6E-4E42-B6A5-5878AF00065A}"/>
                </a:ext>
              </a:extLst>
            </p:cNvPr>
            <p:cNvSpPr/>
            <p:nvPr/>
          </p:nvSpPr>
          <p:spPr>
            <a:xfrm>
              <a:off x="3728241" y="2972206"/>
              <a:ext cx="4272945" cy="559427"/>
            </a:xfrm>
            <a:prstGeom prst="ellipse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35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-46736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CC"/>
                </a:solidFill>
              </a:rPr>
              <a:t>Local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electron-ion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interaction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energy</a:t>
            </a:r>
            <a:endParaRPr lang="en-US" sz="24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24228" y="423649"/>
                <a:ext cx="4060534" cy="452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loc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loc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altLang="zh-CN" i="1">
                          <a:solidFill>
                            <a:srgbClr val="0000CC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8" y="423649"/>
                <a:ext cx="4060534" cy="452945"/>
              </a:xfrm>
              <a:prstGeom prst="rect">
                <a:avLst/>
              </a:prstGeom>
              <a:blipFill rotWithShape="0"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28157" y="2268834"/>
                <a:ext cx="8280875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40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(0)</m:t>
                          </m:r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(0)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7" y="2268834"/>
                <a:ext cx="8280875" cy="7527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8159" y="876594"/>
                <a:ext cx="8280875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9" y="876594"/>
                <a:ext cx="8280875" cy="7527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8157" y="1629363"/>
                <a:ext cx="8280875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7" y="1629363"/>
                <a:ext cx="8280875" cy="639470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39701" y="2974193"/>
                <a:ext cx="3255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400" baseline="30000">
                        <a:solidFill>
                          <a:srgbClr val="0024FF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new</a:t>
                </a:r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terms</a:t>
                </a:r>
                <a:endParaRPr lang="en-US" sz="1400" dirty="0">
                  <a:solidFill>
                    <a:srgbClr val="002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01" y="2974193"/>
                <a:ext cx="3255947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63383" y="3187141"/>
                <a:ext cx="3399264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383" y="3187141"/>
                <a:ext cx="3399264" cy="382156"/>
              </a:xfrm>
              <a:prstGeom prst="rect">
                <a:avLst/>
              </a:prstGeom>
              <a:blipFill rotWithShape="0">
                <a:blip r:embed="rId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54084" y="3564839"/>
                <a:ext cx="3204019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,1)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,2)</m:t>
                          </m:r>
                        </m:sup>
                      </m:s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84" y="3564839"/>
                <a:ext cx="3204019" cy="316690"/>
              </a:xfrm>
              <a:prstGeom prst="rect">
                <a:avLst/>
              </a:prstGeom>
              <a:blipFill rotWithShape="0"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78055" y="3881532"/>
                <a:ext cx="4199355" cy="676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  <m:f>
                            <m:f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erfc</m:t>
                              </m:r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𝐾𝐽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𝐾𝐽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55" y="3881532"/>
                <a:ext cx="4199355" cy="6760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404740" y="4512515"/>
                <a:ext cx="2294346" cy="63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𝐽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40" y="4512515"/>
                <a:ext cx="2294346" cy="637354"/>
              </a:xfrm>
              <a:prstGeom prst="rect">
                <a:avLst/>
              </a:prstGeom>
              <a:blipFill rotWithShape="0">
                <a:blip r:embed="rId10"/>
                <a:stretch>
                  <a:fillRect t="-111429" r="-798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717776" y="4677303"/>
            <a:ext cx="64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exists!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93585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2"/>
          <p:cNvSpPr/>
          <p:nvPr/>
        </p:nvSpPr>
        <p:spPr>
          <a:xfrm>
            <a:off x="288360" y="1097281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/>
          <p:cNvSpPr/>
          <p:nvPr/>
        </p:nvSpPr>
        <p:spPr>
          <a:xfrm>
            <a:off x="975045" y="27069"/>
            <a:ext cx="7356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short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range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electron-ion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interaction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459414"/>
                <a:ext cx="9144000" cy="409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Receive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from</a:t>
                </a:r>
                <a:r>
                  <a:rPr lang="zh-CN" altLang="en-US" sz="1400" dirty="0"/>
                  <a:t> 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2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,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2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densities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real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space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-grid.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Compute</a:t>
                </a:r>
                <a:br>
                  <a:rPr lang="en-US" altLang="zh-CN" sz="1400" dirty="0"/>
                </a:br>
                <a:br>
                  <a:rPr lang="en-US" altLang="zh-CN" sz="1400" dirty="0"/>
                </a:br>
                <a:r>
                  <a:rPr lang="zh-CN" altLang="en-US" sz="1400" dirty="0"/>
                  <a:t> </a:t>
                </a:r>
                <a:br>
                  <a:rPr lang="en-US" altLang="zh-CN" sz="1400" dirty="0"/>
                </a:br>
                <a:r>
                  <a:rPr lang="en-US" altLang="zh-CN" sz="1400" dirty="0"/>
                  <a:t>All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atoms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available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all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processors.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each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atom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chunk,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compute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all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/>
                  <a:t>f</a:t>
                </a:r>
                <a:r>
                  <a:rPr lang="en-US" altLang="zh-CN" sz="1400" dirty="0"/>
                  <a:t>-grid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points.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Very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few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atoms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/>
                  <a:t>K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contribute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because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within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Ewald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cutoff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distance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 err="1"/>
                  <a:t>R</a:t>
                </a:r>
                <a:r>
                  <a:rPr lang="en-US" altLang="zh-CN" sz="1400" baseline="-25000" dirty="0" err="1"/>
                  <a:t>c</a:t>
                </a:r>
                <a:r>
                  <a:rPr lang="en-US" altLang="zh-CN" sz="1400" dirty="0"/>
                  <a:t>.</a:t>
                </a:r>
                <a:br>
                  <a:rPr lang="en-US" altLang="zh-CN" sz="1400" dirty="0"/>
                </a:br>
                <a:endParaRPr lang="en-US" altLang="zh-CN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Compute</a:t>
                </a:r>
                <a:br>
                  <a:rPr lang="en-US" altLang="zh-CN" sz="1400" dirty="0"/>
                </a:br>
                <a:br>
                  <a:rPr lang="en-US" altLang="zh-CN" sz="1400" dirty="0"/>
                </a:br>
                <a:r>
                  <a:rPr lang="en-US" altLang="zh-CN" sz="1400" dirty="0"/>
                  <a:t>which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point-by-point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multiply.</a:t>
                </a:r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Section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reduction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on</a:t>
                </a:r>
                <a:r>
                  <a:rPr lang="zh-CN" altLang="en-US" sz="1400" dirty="0"/>
                  <a:t> 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atmChunk</a:t>
                </a:r>
                <a:r>
                  <a:rPr lang="en-US" altLang="zh-CN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_index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generate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40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dirty="0"/>
                  <a:t>.</a:t>
                </a: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 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energy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group.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9414"/>
                <a:ext cx="9144000" cy="4099969"/>
              </a:xfrm>
              <a:prstGeom prst="rect">
                <a:avLst/>
              </a:prstGeom>
              <a:blipFill rotWithShape="0">
                <a:blip r:embed="rId2"/>
                <a:stretch>
                  <a:fillRect l="-67" t="-149" b="-5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84498" y="2716050"/>
                <a:ext cx="6062330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98" y="2716050"/>
                <a:ext cx="6062330" cy="639470"/>
              </a:xfrm>
              <a:prstGeom prst="rect">
                <a:avLst/>
              </a:prstGeom>
              <a:blipFill rotWithShape="0">
                <a:blip r:embed="rId3"/>
                <a:stretch>
                  <a:fillRect t="-112500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84498" y="1355873"/>
                <a:ext cx="4199355" cy="676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  <m:f>
                            <m:f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erfc</m:t>
                              </m:r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𝐾𝐽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𝐾𝐽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98" y="1355873"/>
                <a:ext cx="4199355" cy="6760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stomShape 3"/>
          <p:cNvSpPr/>
          <p:nvPr/>
        </p:nvSpPr>
        <p:spPr>
          <a:xfrm>
            <a:off x="48224" y="4486940"/>
            <a:ext cx="8926920" cy="648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smooth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isn’t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range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parts,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already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together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OpenAtom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zh-CN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938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2"/>
          <p:cNvSpPr/>
          <p:nvPr/>
        </p:nvSpPr>
        <p:spPr>
          <a:xfrm>
            <a:off x="288360" y="1097281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/>
          <p:cNvSpPr/>
          <p:nvPr/>
        </p:nvSpPr>
        <p:spPr>
          <a:xfrm>
            <a:off x="975045" y="27069"/>
            <a:ext cx="723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long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range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electron-ion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interaction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74567"/>
                <a:ext cx="9144000" cy="317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rho</a:t>
                </a:r>
                <a:r>
                  <a:rPr lang="en-US" sz="1400" b="1" dirty="0" err="1"/>
                  <a:t>GHartEext</a:t>
                </a:r>
                <a:r>
                  <a:rPr lang="en-US" sz="1400" b="1" dirty="0"/>
                  <a:t>[pencils][k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-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k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may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0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more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parallelism</a:t>
                </a:r>
                <a:r>
                  <a:rPr lang="en-US" sz="1400" dirty="0"/>
                  <a:t> </a:t>
                </a:r>
                <a:br>
                  <a:rPr lang="en-US" sz="1400" dirty="0"/>
                </a:b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Receive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from</a:t>
                </a:r>
                <a:r>
                  <a:rPr lang="zh-CN" altLang="en-US" sz="1400" dirty="0"/>
                  <a:t> </a:t>
                </a:r>
                <a:r>
                  <a:rPr lang="en-US" altLang="zh-CN" sz="1400" b="1" dirty="0" err="1"/>
                  <a:t>rho</a:t>
                </a:r>
                <a:r>
                  <a:rPr lang="en-US" sz="1400" b="1" dirty="0" err="1"/>
                  <a:t>GHartEext</a:t>
                </a:r>
                <a:r>
                  <a:rPr lang="en-US" sz="1400" b="1" dirty="0"/>
                  <a:t>[pencils][</a:t>
                </a:r>
                <a:r>
                  <a:rPr lang="en-US" altLang="zh-CN" sz="1400" b="1" dirty="0"/>
                  <a:t>k</a:t>
                </a:r>
                <a:r>
                  <a:rPr lang="en-US" sz="1400" b="1" dirty="0"/>
                  <a:t>]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		and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for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’s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each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pencil.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reduction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total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-sum.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 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latin typeface="Cambria Math" charset="0"/>
                              </a:rPr>
                              <m:t>long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energy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group.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74567"/>
                <a:ext cx="9144000" cy="3173626"/>
              </a:xfrm>
              <a:prstGeom prst="rect">
                <a:avLst/>
              </a:prstGeom>
              <a:blipFill rotWithShape="0">
                <a:blip r:embed="rId2"/>
                <a:stretch>
                  <a:fillRect l="-67" t="-385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stomShape 3"/>
          <p:cNvSpPr/>
          <p:nvPr/>
        </p:nvSpPr>
        <p:spPr>
          <a:xfrm>
            <a:off x="48224" y="4486940"/>
            <a:ext cx="8926920" cy="648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smooth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isn’t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range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parts,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already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together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OpenAtom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zh-CN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65535" y="1790838"/>
                <a:ext cx="7309609" cy="830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pencil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(0)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my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s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only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535" y="1790838"/>
                <a:ext cx="7309609" cy="8308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404881" y="1086932"/>
                <a:ext cx="1006236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881" y="1086932"/>
                <a:ext cx="1006236" cy="316690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38815" y="1086993"/>
                <a:ext cx="603307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15" y="1086993"/>
                <a:ext cx="603307" cy="308226"/>
              </a:xfrm>
              <a:prstGeom prst="rect">
                <a:avLst/>
              </a:prstGeom>
              <a:blipFill rotWithShape="0"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674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CC"/>
                </a:solidFill>
              </a:rPr>
              <a:t>Exchange-correlation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energy</a:t>
            </a:r>
            <a:endParaRPr lang="en-US" sz="24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09186" y="441946"/>
                <a:ext cx="2333896" cy="425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xc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xc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xc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186" y="441946"/>
                <a:ext cx="2333896" cy="42518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8159" y="951097"/>
                <a:ext cx="8280875" cy="657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xc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d</m:t>
                          </m:r>
                        </m:e>
                      </m:nary>
                      <m:r>
                        <a:rPr lang="en-US" altLang="zh-CN" sz="1400" b="1" i="1" smtClean="0">
                          <a:latin typeface="Cambria Math" charset="0"/>
                        </a:rPr>
                        <m:t>𝒓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mr-IN" altLang="zh-CN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9" y="951097"/>
                <a:ext cx="8280875" cy="6573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05935" y="1479798"/>
                <a:ext cx="4340398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xc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xc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>
                                              <a:latin typeface="Cambria Math" charset="0"/>
                                            </a:rPr>
                                            <m:t>tot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mr-IN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1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xc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b="0" i="0" smtClean="0">
                                              <a:latin typeface="Cambria Math" charset="0"/>
                                            </a:rPr>
                                            <m:t>S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mr-IN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35" y="1479798"/>
                <a:ext cx="4340398" cy="639470"/>
              </a:xfrm>
              <a:prstGeom prst="rect">
                <a:avLst/>
              </a:prstGeom>
              <a:blipFill rotWithShape="0">
                <a:blip r:embed="rId4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05935" y="2151743"/>
                <a:ext cx="3255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400" baseline="30000">
                        <a:solidFill>
                          <a:srgbClr val="0024FF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new</a:t>
                </a:r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terms</a:t>
                </a:r>
                <a:endParaRPr lang="en-US" sz="1400" dirty="0">
                  <a:solidFill>
                    <a:srgbClr val="002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35" y="2151743"/>
                <a:ext cx="3255947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3509" y="2456891"/>
                <a:ext cx="6065250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09" y="2456891"/>
                <a:ext cx="6065250" cy="382156"/>
              </a:xfrm>
              <a:prstGeom prst="rect">
                <a:avLst/>
              </a:prstGeom>
              <a:blipFill rotWithShape="0"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27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2"/>
          <p:cNvSpPr/>
          <p:nvPr/>
        </p:nvSpPr>
        <p:spPr>
          <a:xfrm>
            <a:off x="288360" y="1097281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/>
          <p:cNvSpPr/>
          <p:nvPr/>
        </p:nvSpPr>
        <p:spPr>
          <a:xfrm>
            <a:off x="2309125" y="-20190"/>
            <a:ext cx="440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Exchange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correlation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49354"/>
                <a:ext cx="9144000" cy="2979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b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We’ve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already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received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from</a:t>
                </a:r>
                <a:r>
                  <a:rPr lang="zh-CN" altLang="en-US" sz="1400" dirty="0"/>
                  <a:t> 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2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,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2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densities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real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space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-grid.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Compute</a:t>
                </a:r>
                <a:br>
                  <a:rPr lang="en-US" altLang="zh-CN" sz="1400" dirty="0"/>
                </a:br>
                <a:br>
                  <a:rPr lang="en-US" altLang="zh-CN" sz="1400" dirty="0"/>
                </a:b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all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atoms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chunk.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Also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compute</a:t>
                </a:r>
                <a:r>
                  <a:rPr lang="zh-CN" altLang="en-US" sz="1400" dirty="0"/>
                  <a:t> </a:t>
                </a:r>
                <a:endParaRPr lang="en-US" altLang="zh-CN" sz="1400" dirty="0"/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Section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reduction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on</a:t>
                </a:r>
                <a:r>
                  <a:rPr lang="zh-CN" altLang="en-US" sz="1400" dirty="0"/>
                  <a:t> 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atmChunk</a:t>
                </a:r>
                <a:r>
                  <a:rPr lang="en-US" altLang="zh-CN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_index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generate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xc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dirty="0"/>
                  <a:t>.</a:t>
                </a: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xc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energy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group.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9354"/>
                <a:ext cx="9144000" cy="2979918"/>
              </a:xfrm>
              <a:prstGeom prst="rect">
                <a:avLst/>
              </a:prstGeom>
              <a:blipFill rotWithShape="0">
                <a:blip r:embed="rId2"/>
                <a:stretch>
                  <a:fillRect l="-67" t="-409" b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stomShape 3"/>
          <p:cNvSpPr/>
          <p:nvPr/>
        </p:nvSpPr>
        <p:spPr>
          <a:xfrm>
            <a:off x="48223" y="4232107"/>
            <a:ext cx="8926920" cy="648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smooth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exchange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correlation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energy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still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computed.</a:t>
            </a:r>
            <a:r>
              <a:rPr lang="zh-CN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28814" y="1719578"/>
                <a:ext cx="4340398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xc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</m:sub>
                          </m:sSub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tot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</m:sub>
                          </m:sSub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14" y="1719578"/>
                <a:ext cx="4340398" cy="639470"/>
              </a:xfrm>
              <a:prstGeom prst="rect">
                <a:avLst/>
              </a:prstGeom>
              <a:blipFill rotWithShape="0">
                <a:blip r:embed="rId3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98213" y="2225790"/>
                <a:ext cx="2330382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213" y="2225790"/>
                <a:ext cx="2330382" cy="4733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3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000CC"/>
                </a:solidFill>
              </a:rPr>
              <a:t>Hartree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energy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(I)</a:t>
            </a:r>
            <a:endParaRPr lang="en-US" sz="24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5767" y="489432"/>
                <a:ext cx="8705653" cy="447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short</m:t>
                              </m:r>
                              <m:r>
                                <a:rPr lang="en-US" altLang="zh-CN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short</m:t>
                              </m:r>
                              <m:r>
                                <a:rPr lang="en-US" altLang="zh-CN" i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r>
                        <a:rPr lang="en-US" altLang="zh-CN" i="1">
                          <a:solidFill>
                            <a:srgbClr val="0000CC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tot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67" y="489432"/>
                <a:ext cx="8705653" cy="447751"/>
              </a:xfrm>
              <a:prstGeom prst="rect">
                <a:avLst/>
              </a:prstGeom>
              <a:blipFill rotWithShape="0">
                <a:blip r:embed="rId2"/>
                <a:stretch>
                  <a:fillRect t="-63514" b="-95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65195" y="3802454"/>
                <a:ext cx="7806787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tot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mr-I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95" y="3802454"/>
                <a:ext cx="7806787" cy="7527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8159" y="951097"/>
                <a:ext cx="8280875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400" b="1" i="1">
                              <a:latin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9" y="951097"/>
                <a:ext cx="8280875" cy="7527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8157" y="1703866"/>
                <a:ext cx="8280875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CN" sz="14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7" y="1703866"/>
                <a:ext cx="8280875" cy="639470"/>
              </a:xfrm>
              <a:prstGeom prst="rect">
                <a:avLst/>
              </a:prstGeom>
              <a:blipFill rotWithShape="0">
                <a:blip r:embed="rId5"/>
                <a:stretch>
                  <a:fillRect t="-112500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8359" y="4648548"/>
                <a:ext cx="3255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400" baseline="30000">
                        <a:solidFill>
                          <a:srgbClr val="0024FF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new</a:t>
                </a:r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terms</a:t>
                </a:r>
                <a:endParaRPr lang="en-US" sz="1400" dirty="0">
                  <a:solidFill>
                    <a:srgbClr val="002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9" y="4648548"/>
                <a:ext cx="3255947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1548" y="2343336"/>
                <a:ext cx="8334084" cy="664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NN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48" y="2343336"/>
                <a:ext cx="8334084" cy="664541"/>
              </a:xfrm>
              <a:prstGeom prst="rect">
                <a:avLst/>
              </a:prstGeom>
              <a:blipFill rotWithShape="0">
                <a:blip r:embed="rId7"/>
                <a:stretch>
                  <a:fillRect t="-107339" b="-146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8359" y="3072895"/>
                <a:ext cx="7700461" cy="664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</a:rPr>
                                    <m:t>self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9" y="3072895"/>
                <a:ext cx="7700461" cy="664541"/>
              </a:xfrm>
              <a:prstGeom prst="rect">
                <a:avLst/>
              </a:prstGeom>
              <a:blipFill rotWithShape="0">
                <a:blip r:embed="rId8"/>
                <a:stretch>
                  <a:fillRect t="-107339" b="-146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260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2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000CC"/>
                </a:solidFill>
              </a:rPr>
              <a:t>Hartree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energy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(II)</a:t>
            </a:r>
            <a:endParaRPr lang="en-US" sz="24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307041" y="1610545"/>
                <a:ext cx="8523079" cy="664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  <m:r>
                                <a:rPr lang="en-US" altLang="zh-Hans" sz="1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Hans" sz="1400" b="0" i="0" smtClean="0">
                                  <a:latin typeface="Cambria Math" panose="02040503050406030204" pitchFamily="18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/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self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zh-CN" altLang="en-US" sz="1400" b="0" i="1" smtClean="0"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easy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41" y="1610545"/>
                <a:ext cx="8523079" cy="664541"/>
              </a:xfrm>
              <a:prstGeom prst="rect">
                <a:avLst/>
              </a:prstGeom>
              <a:blipFill>
                <a:blip r:embed="rId2"/>
                <a:stretch>
                  <a:fillRect t="-105660" b="-150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48574" y="2239554"/>
                <a:ext cx="7226915" cy="630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/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self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altLang="zh-CN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pc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den>
                      </m:f>
                      <m:r>
                        <a:rPr lang="zh-CN" altLang="en-US" sz="1400" b="0" i="1" smtClean="0">
                          <a:latin typeface="Cambria Math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store</m:t>
                      </m:r>
                      <m:r>
                        <a:rPr lang="zh-CN" altLang="en-US" sz="1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at</m:t>
                      </m:r>
                      <m:r>
                        <a:rPr lang="zh-CN" altLang="en-US" sz="1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startup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74" y="2239554"/>
                <a:ext cx="7226915" cy="630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04588" y="552847"/>
                <a:ext cx="6927987" cy="385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mr-IN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dirty="0"/>
                  <a:t>   </a:t>
                </a:r>
                <a:r>
                  <a:rPr lang="en-US" altLang="zh-CN" sz="1400" dirty="0"/>
                  <a:t>similar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operations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form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smooth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density,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next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slide</a:t>
                </a:r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8" y="552847"/>
                <a:ext cx="6927987" cy="385618"/>
              </a:xfrm>
              <a:prstGeom prst="rect">
                <a:avLst/>
              </a:prstGeom>
              <a:blipFill rotWithShape="0"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81823" y="2947166"/>
                <a:ext cx="5674759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 b="0" i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,2)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23" y="2947166"/>
                <a:ext cx="5674759" cy="316690"/>
              </a:xfrm>
              <a:prstGeom prst="rect">
                <a:avLst/>
              </a:prstGeom>
              <a:blipFill rotWithShape="0"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31485" y="3396199"/>
                <a:ext cx="3940438" cy="580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zh-CN" altLang="en-US" sz="1400" b="0" i="1" smtClean="0"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already</m:t>
                      </m:r>
                      <m:r>
                        <a:rPr lang="zh-CN" altLang="en-US" sz="1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done</m:t>
                      </m:r>
                      <m:r>
                        <a:rPr lang="en-US" altLang="zh-CN" sz="1400" b="0" i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85" y="3396199"/>
                <a:ext cx="3940438" cy="580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9588" y="938465"/>
                <a:ext cx="8277982" cy="6914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8" y="938465"/>
                <a:ext cx="8277982" cy="6914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706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534" y="27767"/>
                <a:ext cx="8942129" cy="511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1F00FF"/>
                    </a:solidFill>
                  </a:rPr>
                  <a:t>Creating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the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rgbClr val="1F00FF"/>
                    </a:solidFill>
                  </a:rPr>
                  <a:t>Hartree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short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(</a:t>
                </a:r>
                <a:r>
                  <a:rPr lang="en-US" altLang="zh-CN" sz="2000" dirty="0" err="1">
                    <a:solidFill>
                      <a:srgbClr val="1F00FF"/>
                    </a:solidFill>
                  </a:rPr>
                  <a:t>core,S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)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potential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1F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1F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mr-IN" altLang="zh-CN" sz="2000" i="1">
                            <a:solidFill>
                              <a:srgbClr val="1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1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1F00FF"/>
                                </a:solidFill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1F00FF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endParaRPr lang="en-US" sz="2000" i="1" dirty="0">
                  <a:solidFill>
                    <a:srgbClr val="1F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4" y="27767"/>
                <a:ext cx="8942129" cy="511358"/>
              </a:xfrm>
              <a:prstGeom prst="rect">
                <a:avLst/>
              </a:prstGeom>
              <a:blipFill rotWithShape="0">
                <a:blip r:embed="rId2"/>
                <a:stretch>
                  <a:fillRect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423457" y="2222142"/>
            <a:ext cx="417036" cy="417000"/>
            <a:chOff x="1937666" y="1433053"/>
            <a:chExt cx="417036" cy="417000"/>
          </a:xfrm>
        </p:grpSpPr>
        <p:sp>
          <p:nvSpPr>
            <p:cNvPr id="72" name="Cube 71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-18608" y="517361"/>
            <a:ext cx="13011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EES weighted </a:t>
            </a:r>
          </a:p>
          <a:p>
            <a:pPr algn="ctr"/>
            <a:r>
              <a:rPr lang="en-US" altLang="zh-CN" sz="1400" dirty="0"/>
              <a:t>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in </a:t>
            </a:r>
            <a:r>
              <a:rPr lang="en-US" altLang="zh-CN" sz="1400" b="1" i="1" dirty="0"/>
              <a:t>g</a:t>
            </a:r>
            <a:r>
              <a:rPr lang="en-US" altLang="zh-CN" sz="1400" dirty="0"/>
              <a:t>-space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849" y="3151361"/>
                <a:ext cx="2062092" cy="762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altLang="zh-CN" sz="1400" b="1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" y="3151361"/>
                <a:ext cx="2062092" cy="762068"/>
              </a:xfrm>
              <a:prstGeom prst="rect">
                <a:avLst/>
              </a:prstGeom>
              <a:blipFill rotWithShape="0">
                <a:blip r:embed="rId3"/>
                <a:stretch>
                  <a:fillRect l="-2065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ube 75"/>
          <p:cNvSpPr/>
          <p:nvPr/>
        </p:nvSpPr>
        <p:spPr>
          <a:xfrm>
            <a:off x="3434843" y="2219166"/>
            <a:ext cx="417036" cy="4170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7" name="Straight Arrow Connector 76"/>
          <p:cNvCxnSpPr>
            <a:stCxn id="73" idx="6"/>
          </p:cNvCxnSpPr>
          <p:nvPr/>
        </p:nvCxnSpPr>
        <p:spPr>
          <a:xfrm flipV="1">
            <a:off x="743211" y="2453683"/>
            <a:ext cx="2658148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844231" y="1886667"/>
                <a:ext cx="2496408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mr-IN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 dirty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i="1" dirty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400" i="1" dirty="0"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𝐹𝐹𝑇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  <m:sup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,+,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𝐸𝐸𝑆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𝜒</m:t>
                                  </m:r>
                                  <m: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31" y="1886667"/>
                <a:ext cx="2496408" cy="5245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/>
          <p:cNvSpPr/>
          <p:nvPr/>
        </p:nvSpPr>
        <p:spPr>
          <a:xfrm>
            <a:off x="2775441" y="517363"/>
            <a:ext cx="17358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EES weighted </a:t>
            </a:r>
            <a:br>
              <a:rPr lang="en-US" altLang="zh-CN" sz="1400" dirty="0"/>
            </a:br>
            <a:r>
              <a:rPr lang="en-US" altLang="zh-CN" sz="1400" dirty="0"/>
              <a:t>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on discrete </a:t>
            </a:r>
            <a:r>
              <a:rPr lang="en-US" altLang="zh-CN" sz="1400" b="1" i="1" dirty="0"/>
              <a:t>s</a:t>
            </a:r>
            <a:r>
              <a:rPr lang="en-US" altLang="zh-CN" sz="1400" dirty="0"/>
              <a:t>-space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064158" y="3152323"/>
                <a:ext cx="1149224" cy="806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400" b="0" i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𝜒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1" dirty="0">
                        <a:solidFill>
                          <a:prstClr val="black"/>
                        </a:solidFill>
                      </a:rPr>
                      <m:t>s</m:t>
                    </m:r>
                    <m:sSubSup>
                      <m:sSub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FFT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</a:rPr>
                  <a:t>,</a:t>
                </a:r>
              </a:p>
              <a:p>
                <a:pPr algn="ctr"/>
                <a:r>
                  <a:rPr lang="en-US" altLang="zh-CN" sz="1400" b="1" i="1" dirty="0"/>
                  <a:t>r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𝒉𝒔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8" y="3152323"/>
                <a:ext cx="1149224" cy="806375"/>
              </a:xfrm>
              <a:prstGeom prst="rect">
                <a:avLst/>
              </a:prstGeom>
              <a:blipFill rotWithShape="0">
                <a:blip r:embed="rId5"/>
                <a:stretch>
                  <a:fillRect r="-106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/>
          <p:cNvGrpSpPr/>
          <p:nvPr/>
        </p:nvGrpSpPr>
        <p:grpSpPr>
          <a:xfrm>
            <a:off x="3747632" y="1464644"/>
            <a:ext cx="1529227" cy="2549791"/>
            <a:chOff x="1225732" y="2422289"/>
            <a:chExt cx="5867160" cy="2549791"/>
          </a:xfrm>
          <a:effectLst/>
        </p:grpSpPr>
        <p:cxnSp>
          <p:nvCxnSpPr>
            <p:cNvPr id="114" name="Straight Arrow Connector 113"/>
            <p:cNvCxnSpPr>
              <a:stCxn id="76" idx="4"/>
              <a:endCxn id="110" idx="2"/>
            </p:cNvCxnSpPr>
            <p:nvPr/>
          </p:nvCxnSpPr>
          <p:spPr>
            <a:xfrm flipV="1">
              <a:off x="1225732" y="2422289"/>
              <a:ext cx="5826373" cy="101515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76" idx="4"/>
              <a:endCxn id="111" idx="2"/>
            </p:cNvCxnSpPr>
            <p:nvPr/>
          </p:nvCxnSpPr>
          <p:spPr>
            <a:xfrm flipV="1">
              <a:off x="1225732" y="2993072"/>
              <a:ext cx="5851855" cy="44436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76" idx="4"/>
              <a:endCxn id="112" idx="2"/>
            </p:cNvCxnSpPr>
            <p:nvPr/>
          </p:nvCxnSpPr>
          <p:spPr>
            <a:xfrm>
              <a:off x="1225732" y="3437440"/>
              <a:ext cx="5791320" cy="17891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76" idx="4"/>
              <a:endCxn id="113" idx="2"/>
            </p:cNvCxnSpPr>
            <p:nvPr/>
          </p:nvCxnSpPr>
          <p:spPr>
            <a:xfrm>
              <a:off x="1225733" y="3437440"/>
              <a:ext cx="5867159" cy="15346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235849" y="1204016"/>
            <a:ext cx="553517" cy="2966791"/>
            <a:chOff x="5417129" y="2247767"/>
            <a:chExt cx="553518" cy="2966791"/>
          </a:xfrm>
        </p:grpSpPr>
        <p:grpSp>
          <p:nvGrpSpPr>
            <p:cNvPr id="98" name="Group 97"/>
            <p:cNvGrpSpPr/>
            <p:nvPr/>
          </p:nvGrpSpPr>
          <p:grpSpPr>
            <a:xfrm>
              <a:off x="5438361" y="2247767"/>
              <a:ext cx="532286" cy="2966791"/>
              <a:chOff x="6198470" y="2064158"/>
              <a:chExt cx="532286" cy="2966791"/>
            </a:xfrm>
          </p:grpSpPr>
          <p:sp>
            <p:nvSpPr>
              <p:cNvPr id="109" name="TextBox 108"/>
              <p:cNvSpPr txBox="1"/>
              <p:nvPr/>
            </p:nvSpPr>
            <p:spPr>
              <a:xfrm rot="5400000">
                <a:off x="6291353" y="3861359"/>
                <a:ext cx="355585" cy="52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110" name="Cube 109"/>
              <p:cNvSpPr/>
              <p:nvPr/>
            </p:nvSpPr>
            <p:spPr>
              <a:xfrm>
                <a:off x="6207606" y="2064158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ube 110"/>
              <p:cNvSpPr/>
              <p:nvPr/>
            </p:nvSpPr>
            <p:spPr>
              <a:xfrm>
                <a:off x="6214248" y="2634941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ube 111"/>
              <p:cNvSpPr/>
              <p:nvPr/>
            </p:nvSpPr>
            <p:spPr>
              <a:xfrm>
                <a:off x="6198470" y="3258228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Cube 112"/>
              <p:cNvSpPr/>
              <p:nvPr/>
            </p:nvSpPr>
            <p:spPr>
              <a:xfrm>
                <a:off x="6218237" y="4613949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17129" y="2283341"/>
              <a:ext cx="414099" cy="2929474"/>
              <a:chOff x="5312129" y="2302459"/>
              <a:chExt cx="414099" cy="2929474"/>
            </a:xfrm>
          </p:grpSpPr>
          <p:sp>
            <p:nvSpPr>
              <p:cNvPr id="100" name="Cube 99"/>
              <p:cNvSpPr>
                <a:spLocks noChangeAspect="1"/>
              </p:cNvSpPr>
              <p:nvPr/>
            </p:nvSpPr>
            <p:spPr>
              <a:xfrm>
                <a:off x="5397512" y="2373208"/>
                <a:ext cx="137160" cy="13716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ube 100"/>
              <p:cNvSpPr>
                <a:spLocks noChangeAspect="1"/>
              </p:cNvSpPr>
              <p:nvPr/>
            </p:nvSpPr>
            <p:spPr>
              <a:xfrm>
                <a:off x="5560308" y="2923302"/>
                <a:ext cx="137160" cy="13716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Cube 101"/>
              <p:cNvSpPr>
                <a:spLocks noChangeAspect="1"/>
              </p:cNvSpPr>
              <p:nvPr/>
            </p:nvSpPr>
            <p:spPr>
              <a:xfrm>
                <a:off x="5378961" y="3630930"/>
                <a:ext cx="137160" cy="13716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Cube 102"/>
              <p:cNvSpPr>
                <a:spLocks noChangeAspect="1"/>
              </p:cNvSpPr>
              <p:nvPr/>
            </p:nvSpPr>
            <p:spPr>
              <a:xfrm>
                <a:off x="5570704" y="5077302"/>
                <a:ext cx="137160" cy="13716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5312129" y="2302459"/>
                <a:ext cx="414099" cy="2929474"/>
                <a:chOff x="2723399" y="2152858"/>
                <a:chExt cx="414099" cy="2929474"/>
              </a:xfrm>
            </p:grpSpPr>
            <p:sp>
              <p:nvSpPr>
                <p:cNvPr id="105" name="TextBox 104"/>
                <p:cNvSpPr txBox="1"/>
                <p:nvPr/>
              </p:nvSpPr>
              <p:spPr>
                <a:xfrm>
                  <a:off x="2905959" y="2708379"/>
                  <a:ext cx="2165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2724916" y="2152858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2723399" y="3419107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2925366" y="4846370"/>
                  <a:ext cx="212132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</p:grpSp>
      </p:grpSp>
      <p:sp>
        <p:nvSpPr>
          <p:cNvPr id="95" name="Rectangle 94"/>
          <p:cNvSpPr/>
          <p:nvPr/>
        </p:nvSpPr>
        <p:spPr>
          <a:xfrm>
            <a:off x="4446940" y="516734"/>
            <a:ext cx="22113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EES weighted </a:t>
            </a:r>
            <a:br>
              <a:rPr lang="en-US" altLang="zh-CN" sz="1400" dirty="0"/>
            </a:br>
            <a:r>
              <a:rPr lang="en-US" altLang="zh-CN" sz="1400" dirty="0"/>
              <a:t>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around each 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4593920" y="4323995"/>
                <a:ext cx="1591782" cy="657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sz="1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1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near</m:t>
                      </m:r>
                      <m:r>
                        <a:rPr lang="en-US" altLang="zh-CN" sz="1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20" y="4323995"/>
                <a:ext cx="1591782" cy="657359"/>
              </a:xfrm>
              <a:prstGeom prst="rect">
                <a:avLst/>
              </a:prstGeom>
              <a:blipFill rotWithShape="0">
                <a:blip r:embed="rId6"/>
                <a:stretch>
                  <a:fillRect b="-49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 rot="19556885">
            <a:off x="3933094" y="1668825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N-Partition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8014035" y="1204016"/>
            <a:ext cx="557721" cy="2966791"/>
            <a:chOff x="6908707" y="2008172"/>
            <a:chExt cx="557721" cy="2966791"/>
          </a:xfrm>
        </p:grpSpPr>
        <p:sp>
          <p:nvSpPr>
            <p:cNvPr id="146" name="TextBox 145"/>
            <p:cNvSpPr txBox="1"/>
            <p:nvPr/>
          </p:nvSpPr>
          <p:spPr>
            <a:xfrm rot="5400000">
              <a:off x="7027025" y="3851536"/>
              <a:ext cx="355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sp>
          <p:nvSpPr>
            <p:cNvPr id="147" name="Cube 146"/>
            <p:cNvSpPr/>
            <p:nvPr/>
          </p:nvSpPr>
          <p:spPr>
            <a:xfrm>
              <a:off x="6908707" y="2008172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/>
            <p:cNvSpPr/>
            <p:nvPr/>
          </p:nvSpPr>
          <p:spPr>
            <a:xfrm>
              <a:off x="6921622" y="256899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/>
            <p:cNvSpPr/>
            <p:nvPr/>
          </p:nvSpPr>
          <p:spPr>
            <a:xfrm>
              <a:off x="6921622" y="316887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/>
            <p:cNvSpPr/>
            <p:nvPr/>
          </p:nvSpPr>
          <p:spPr>
            <a:xfrm>
              <a:off x="6908707" y="455796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6987319" y="2135959"/>
              <a:ext cx="91440" cy="91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7180724" y="2686053"/>
              <a:ext cx="91440" cy="91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/>
          </p:nvSpPr>
          <p:spPr>
            <a:xfrm>
              <a:off x="6974431" y="3386094"/>
              <a:ext cx="91440" cy="91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7180724" y="4840053"/>
              <a:ext cx="91440" cy="91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Arrow Connector 133"/>
          <p:cNvCxnSpPr>
            <a:stCxn id="110" idx="4"/>
            <a:endCxn id="147" idx="2"/>
          </p:cNvCxnSpPr>
          <p:nvPr/>
        </p:nvCxnSpPr>
        <p:spPr>
          <a:xfrm>
            <a:off x="5579002" y="1464641"/>
            <a:ext cx="243503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5890300" y="1575889"/>
            <a:ext cx="1907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  <a:r>
              <a:rPr lang="en-US" altLang="zh-CN" sz="1400" dirty="0"/>
              <a:t>-Spline</a:t>
            </a:r>
            <a:r>
              <a:rPr lang="zh-CN" altLang="en-US" sz="1400" dirty="0"/>
              <a:t> </a:t>
            </a:r>
            <a:r>
              <a:rPr lang="en-US" altLang="zh-CN" sz="1400" dirty="0"/>
              <a:t>interpolation</a:t>
            </a:r>
            <a:endParaRPr lang="en-US" sz="1400" dirty="0"/>
          </a:p>
        </p:txBody>
      </p:sp>
      <p:cxnSp>
        <p:nvCxnSpPr>
          <p:cNvPr id="136" name="Straight Arrow Connector 135"/>
          <p:cNvCxnSpPr>
            <a:stCxn id="111" idx="4"/>
            <a:endCxn id="148" idx="2"/>
          </p:cNvCxnSpPr>
          <p:nvPr/>
        </p:nvCxnSpPr>
        <p:spPr>
          <a:xfrm flipV="1">
            <a:off x="5585644" y="2025462"/>
            <a:ext cx="2441306" cy="99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13" idx="4"/>
            <a:endCxn id="150" idx="2"/>
          </p:cNvCxnSpPr>
          <p:nvPr/>
        </p:nvCxnSpPr>
        <p:spPr>
          <a:xfrm>
            <a:off x="5589633" y="4014432"/>
            <a:ext cx="242440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/>
          <p:cNvGrpSpPr/>
          <p:nvPr/>
        </p:nvGrpSpPr>
        <p:grpSpPr>
          <a:xfrm>
            <a:off x="7989142" y="1236816"/>
            <a:ext cx="422842" cy="2936809"/>
            <a:chOff x="2713549" y="2146218"/>
            <a:chExt cx="422842" cy="2936809"/>
          </a:xfrm>
        </p:grpSpPr>
        <p:sp>
          <p:nvSpPr>
            <p:cNvPr id="142" name="TextBox 141"/>
            <p:cNvSpPr txBox="1"/>
            <p:nvPr/>
          </p:nvSpPr>
          <p:spPr>
            <a:xfrm>
              <a:off x="2901447" y="2699323"/>
              <a:ext cx="216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728804" y="2146218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13549" y="3394399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924259" y="4847065"/>
              <a:ext cx="212132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-250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7351419" y="4358998"/>
                <a:ext cx="1742272" cy="614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419" y="4358998"/>
                <a:ext cx="1742272" cy="614848"/>
              </a:xfrm>
              <a:prstGeom prst="rect">
                <a:avLst/>
              </a:prstGeom>
              <a:blipFill rotWithShape="0">
                <a:blip r:embed="rId7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/>
          <p:cNvSpPr/>
          <p:nvPr/>
        </p:nvSpPr>
        <p:spPr>
          <a:xfrm>
            <a:off x="7384379" y="511651"/>
            <a:ext cx="17441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EES interpolated 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around each J</a:t>
            </a:r>
          </a:p>
        </p:txBody>
      </p:sp>
      <p:cxnSp>
        <p:nvCxnSpPr>
          <p:cNvPr id="166" name="Straight Arrow Connector 165"/>
          <p:cNvCxnSpPr/>
          <p:nvPr/>
        </p:nvCxnSpPr>
        <p:spPr>
          <a:xfrm flipV="1">
            <a:off x="5589262" y="2645668"/>
            <a:ext cx="2441306" cy="99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1849" y="4184519"/>
                <a:ext cx="3845027" cy="569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mr-I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zh-CN" altLang="en-US" sz="1200" b="0" i="1" smtClean="0"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</a:rPr>
                        <m:t>already</m:t>
                      </m:r>
                      <m:r>
                        <a:rPr lang="zh-CN" altLang="en-US" sz="1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</a:rPr>
                        <m:t>done</m:t>
                      </m:r>
                      <m:r>
                        <a:rPr lang="en-US" altLang="zh-CN" sz="1200" b="0" i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" y="4184519"/>
                <a:ext cx="3845027" cy="569643"/>
              </a:xfrm>
              <a:prstGeom prst="rect">
                <a:avLst/>
              </a:prstGeom>
              <a:blipFill rotWithShape="0">
                <a:blip r:embed="rId8"/>
                <a:stretch>
                  <a:fillRect t="-11702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143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461864"/>
                <a:ext cx="9144000" cy="4369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304200">
                  <a:buClr>
                    <a:srgbClr val="595959"/>
                  </a:buClr>
                  <a:buFont typeface="StarSymbol"/>
                  <a:buAutoNum type="arabicPeriod"/>
                </a:pPr>
                <a:r>
                  <a:rPr lang="en-US" altLang="zh-CN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SmoothCoreG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/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[pencil indices]</a:t>
                </a: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has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already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arrived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from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RhoGHartEext</a:t>
                </a: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oint by point multiply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by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4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endParaRPr lang="en-US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 FFT G→R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(Density EES FFT as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RhoGHartEext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/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RhoRHartEext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)</a:t>
                </a: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  <a:t>Fnc3: N-Partition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by intersection with f-grid sphere for each atom to create 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].</a:t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495900" indent="-342900">
                  <a:buClr>
                    <a:srgbClr val="595959"/>
                  </a:buClr>
                  <a:buFont typeface="+mj-lt"/>
                  <a:buAutoNum type="arabicPeriod"/>
                </a:pPr>
                <a:r>
                  <a:rPr lang="en-US" altLang="zh-CN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 work per chare = (N/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)</a:t>
                </a:r>
                <a:endParaRPr lang="en-US" sz="1400" b="1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Compute B-splines when signaled – launch point tunable once atoms are done.</a:t>
                </a: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  <a:t>Fnc1: Receive N-Partition from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</a:rPr>
                  <a:t>SmoothCoreR</a:t>
                </a:r>
                <a:endParaRPr lang="en-US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  <a:t>Fnc2: Given a and b,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mr-IN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Fnc3: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Send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result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to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core1Atm</a:t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495900" indent="-342900">
                  <a:buClr>
                    <a:srgbClr val="595959"/>
                  </a:buClr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endParaRPr lang="en-US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085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Fnc0: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Receive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result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of			from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 </a:t>
                </a:r>
                <a:endParaRPr lang="en-US" altLang="zh-CN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085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Fnc1: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Compute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b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</a:br>
                <a:endParaRPr lang="en-US" altLang="zh-CN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085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Fnc2: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Section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reduction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of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to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create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and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sent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results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to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energy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group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864"/>
                <a:ext cx="9144000" cy="4369145"/>
              </a:xfrm>
              <a:prstGeom prst="rect">
                <a:avLst/>
              </a:prstGeom>
              <a:blipFill rotWithShape="0">
                <a:blip r:embed="rId2"/>
                <a:stretch>
                  <a:fillRect t="-279" b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440534" y="-7495"/>
                <a:ext cx="6101607" cy="469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short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core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mr-I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and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   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short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34" y="-7495"/>
                <a:ext cx="6101607" cy="469359"/>
              </a:xfrm>
              <a:prstGeom prst="rect">
                <a:avLst/>
              </a:prstGeom>
              <a:blipFill rotWithShape="0">
                <a:blip r:embed="rId3"/>
                <a:stretch>
                  <a:fillRect l="-1499" t="-62338" b="-88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84590" y="3737029"/>
                <a:ext cx="4482171" cy="561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90" y="3737029"/>
                <a:ext cx="4482171" cy="561308"/>
              </a:xfrm>
              <a:prstGeom prst="rect">
                <a:avLst/>
              </a:prstGeom>
              <a:blipFill rotWithShape="0">
                <a:blip r:embed="rId4"/>
                <a:stretch>
                  <a:fillRect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0" y="4747635"/>
            <a:ext cx="8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*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</a:rPr>
              <a:t>Note: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could also reuse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GHartEext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RHartEext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depending on memory footprint.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64310" y="3499995"/>
                <a:ext cx="1689822" cy="385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10" y="3499995"/>
                <a:ext cx="1689822" cy="385618"/>
              </a:xfrm>
              <a:prstGeom prst="rect">
                <a:avLst/>
              </a:prstGeom>
              <a:blipFill rotWithShape="0">
                <a:blip r:embed="rId5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71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96111" y="9800"/>
                <a:ext cx="4151778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0" i="1" smtClean="0">
                            <a:latin typeface="Cambria Math" charset="0"/>
                          </a:rPr>
                          <m:t>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short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NN</m:t>
                            </m:r>
                          </m:e>
                        </m:d>
                      </m:sup>
                    </m:sSubSup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11" y="9800"/>
                <a:ext cx="4151778" cy="552972"/>
              </a:xfrm>
              <a:prstGeom prst="rect">
                <a:avLst/>
              </a:prstGeom>
              <a:blipFill rotWithShape="0">
                <a:blip r:embed="rId2"/>
                <a:stretch>
                  <a:fillRect l="-219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752941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positions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known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processors.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know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which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he’s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close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neighbors,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				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nearest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neighbors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chunk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contains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(used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form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forces,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30-end)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Section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create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energy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group.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05597" y="1471762"/>
                <a:ext cx="5038302" cy="605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597" y="1471762"/>
                <a:ext cx="5038302" cy="605871"/>
              </a:xfrm>
              <a:prstGeom prst="rect">
                <a:avLst/>
              </a:prstGeom>
              <a:blipFill rotWithShape="0">
                <a:blip r:embed="rId3"/>
                <a:stretch>
                  <a:fillRect t="-97000" b="-1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918883" y="2215038"/>
                <a:ext cx="1839671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83" y="2215038"/>
                <a:ext cx="1839671" cy="340799"/>
              </a:xfrm>
              <a:prstGeom prst="rect">
                <a:avLst/>
              </a:prstGeom>
              <a:blipFill rotWithShape="0"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02245" y="2635841"/>
                <a:ext cx="1839671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245" y="2635841"/>
                <a:ext cx="1839671" cy="340799"/>
              </a:xfrm>
              <a:prstGeom prst="rect">
                <a:avLst/>
              </a:prstGeom>
              <a:blipFill rotWithShape="0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50004" y="2971614"/>
                <a:ext cx="4395754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04" y="2971614"/>
                <a:ext cx="4395754" cy="561308"/>
              </a:xfrm>
              <a:prstGeom prst="rect">
                <a:avLst/>
              </a:prstGeom>
              <a:blipFill rotWithShape="0">
                <a:blip r:embed="rId6"/>
                <a:stretch>
                  <a:fillRect t="-110753" b="-1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85607" y="3726751"/>
                <a:ext cx="1433276" cy="342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07" y="3726751"/>
                <a:ext cx="1433276" cy="342658"/>
              </a:xfrm>
              <a:prstGeom prst="rect">
                <a:avLst/>
              </a:prstGeom>
              <a:blipFill rotWithShape="0">
                <a:blip r:embed="rId7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23874" y="3746692"/>
                <a:ext cx="1433276" cy="322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874" y="3746692"/>
                <a:ext cx="1433276" cy="32271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stomShape 3"/>
          <p:cNvSpPr/>
          <p:nvPr/>
        </p:nvSpPr>
        <p:spPr>
          <a:xfrm>
            <a:off x="0" y="4486200"/>
            <a:ext cx="8926920" cy="657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channel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1.a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workload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provide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parallelism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replicating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4466" y="4778015"/>
                <a:ext cx="887149" cy="365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6" y="4778015"/>
                <a:ext cx="887149" cy="365485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67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354" y="-82572"/>
            <a:ext cx="6946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KS-DFT long/short-range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10703" y="4332071"/>
                <a:ext cx="6475332" cy="731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srgbClr val="0000CC"/>
                    </a:solidFill>
                  </a:rPr>
                  <a:t>Choose</a:t>
                </a:r>
                <a:r>
                  <a:rPr lang="en-US" sz="135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such that the </a:t>
                </a:r>
                <a:r>
                  <a:rPr lang="en-US" sz="1350" b="1" i="1" dirty="0">
                    <a:solidFill>
                      <a:srgbClr val="0000CC"/>
                    </a:solidFill>
                  </a:rPr>
                  <a:t>g-s</a:t>
                </a:r>
                <a:r>
                  <a:rPr lang="en-US" sz="1350" dirty="0">
                    <a:solidFill>
                      <a:srgbClr val="0000CC"/>
                    </a:solidFill>
                  </a:rPr>
                  <a:t>pace cutoff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pw</m:t>
                    </m:r>
                    <m: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cutoff</m:t>
                    </m:r>
                  </m:oMath>
                </a14:m>
                <a:r>
                  <a:rPr lang="en-US" sz="1350" dirty="0">
                    <a:solidFill>
                      <a:srgbClr val="0000CC"/>
                    </a:solidFill>
                  </a:rPr>
                  <a:t>.</a:t>
                </a:r>
              </a:p>
              <a:p>
                <a:pPr defTabSz="342900"/>
                <a:r>
                  <a:rPr lang="en-US" sz="1350" dirty="0">
                    <a:solidFill>
                      <a:srgbClr val="0000CC"/>
                    </a:solidFill>
                  </a:rPr>
                  <a:t>Ensure </a:t>
                </a:r>
                <a:r>
                  <a:rPr lang="en-US" sz="1350" b="1" i="1" dirty="0">
                    <a:solidFill>
                      <a:prstClr val="black"/>
                    </a:solidFill>
                  </a:rPr>
                  <a:t>r</a:t>
                </a:r>
                <a:r>
                  <a:rPr lang="en-US" sz="1350" dirty="0">
                    <a:solidFill>
                      <a:prstClr val="black"/>
                    </a:solidFill>
                  </a:rPr>
                  <a:t>-space cutoff,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 /</m:t>
                    </m:r>
                  </m:oMath>
                </a14:m>
                <a:r>
                  <a:rPr lang="en-US" sz="1350" i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350" dirty="0">
                    <a:solidFill>
                      <a:srgbClr val="0000CC"/>
                    </a:solidFill>
                  </a:rPr>
                  <a:t>)</a:t>
                </a:r>
                <a:r>
                  <a:rPr lang="en-US" sz="135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350" i="1" dirty="0">
                    <a:solidFill>
                      <a:srgbClr val="0000CC"/>
                    </a:solidFill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𝑝𝑐</m:t>
                        </m:r>
                      </m:sub>
                    </m:sSub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50" i="1" dirty="0">
                    <a:solidFill>
                      <a:srgbClr val="0000CC"/>
                    </a:solidFill>
                  </a:rPr>
                  <a:t> </a:t>
                </a:r>
                <a:r>
                  <a:rPr lang="en-US" sz="1350" dirty="0">
                    <a:solidFill>
                      <a:prstClr val="black"/>
                    </a:solidFill>
                  </a:rPr>
                  <a:t>confines the </a:t>
                </a:r>
                <a:r>
                  <a:rPr lang="en-US" sz="1350" b="1" i="1" dirty="0">
                    <a:solidFill>
                      <a:srgbClr val="0000CC"/>
                    </a:solidFill>
                  </a:rPr>
                  <a:t>m</a:t>
                </a:r>
                <a:r>
                  <a:rPr lang="en-US" sz="1350" i="1" dirty="0">
                    <a:solidFill>
                      <a:srgbClr val="0000CC"/>
                    </a:solidFill>
                  </a:rPr>
                  <a:t>-</a:t>
                </a:r>
                <a:r>
                  <a:rPr lang="en-US" sz="1350" dirty="0">
                    <a:solidFill>
                      <a:srgbClr val="0000CC"/>
                    </a:solidFill>
                  </a:rPr>
                  <a:t>sum to the 1</a:t>
                </a:r>
                <a:r>
                  <a:rPr lang="en-US" sz="1350" baseline="30000" dirty="0">
                    <a:solidFill>
                      <a:srgbClr val="0000CC"/>
                    </a:solidFill>
                  </a:rPr>
                  <a:t>st</a:t>
                </a:r>
                <a:r>
                  <a:rPr lang="en-US" sz="1350" dirty="0">
                    <a:solidFill>
                      <a:srgbClr val="0000CC"/>
                    </a:solidFill>
                  </a:rPr>
                  <a:t> image.</a:t>
                </a:r>
                <a:endParaRPr lang="en-US" sz="1350" dirty="0">
                  <a:solidFill>
                    <a:prstClr val="black"/>
                  </a:solidFill>
                </a:endParaRPr>
              </a:p>
              <a:p>
                <a:pPr defTabSz="342900"/>
                <a:r>
                  <a:rPr lang="en-US" sz="1350" dirty="0">
                    <a:solidFill>
                      <a:srgbClr val="0000CC"/>
                    </a:solidFill>
                  </a:rPr>
                  <a:t>Decompose short-range </a:t>
                </a:r>
                <a:r>
                  <a:rPr lang="en-US" sz="1350" dirty="0">
                    <a:solidFill>
                      <a:prstClr val="black"/>
                    </a:solidFill>
                  </a:rPr>
                  <a:t>into </a:t>
                </a:r>
                <a:r>
                  <a:rPr lang="en-US" sz="1350" dirty="0">
                    <a:solidFill>
                      <a:srgbClr val="0000CC"/>
                    </a:solidFill>
                  </a:rPr>
                  <a:t>smooth, core1 and core2 </a:t>
                </a:r>
                <a:r>
                  <a:rPr lang="en-US" sz="1350" dirty="0">
                    <a:solidFill>
                      <a:prstClr val="black"/>
                    </a:solidFill>
                  </a:rPr>
                  <a:t>type terms,  (not shown).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" y="5776094"/>
                <a:ext cx="8633776" cy="944746"/>
              </a:xfrm>
              <a:prstGeom prst="rect">
                <a:avLst/>
              </a:prstGeom>
              <a:blipFill rotWithShape="0">
                <a:blip r:embed="rId2"/>
                <a:stretch>
                  <a:fillRect l="-636" t="-387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1079354" y="1720521"/>
            <a:ext cx="6910957" cy="3320110"/>
            <a:chOff x="-84862" y="2294027"/>
            <a:chExt cx="9214609" cy="4426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562856" y="3909968"/>
                  <a:ext cx="4566891" cy="19961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≠0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acc>
                          <m:accPr>
                            <m:chr m:val="̅"/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acc>
                          <m:accPr>
                            <m:chr m:val="̅"/>
                            <m:ctrlP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        +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(0)</m:t>
                            </m:r>
                          </m:num>
                          <m:den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  <m:oMath xmlns:m="http://schemas.openxmlformats.org/officeDocument/2006/math"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̅"/>
                            <m:ctrlP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sz="1200" i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US" sz="1200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56" y="3909968"/>
                  <a:ext cx="4598118" cy="196534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/>
            <p:cNvGrpSpPr/>
            <p:nvPr/>
          </p:nvGrpSpPr>
          <p:grpSpPr>
            <a:xfrm>
              <a:off x="-84862" y="2294027"/>
              <a:ext cx="9166881" cy="4426813"/>
              <a:chOff x="-84862" y="2294027"/>
              <a:chExt cx="9166881" cy="442681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1125" y="2294027"/>
                <a:ext cx="651503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500" dirty="0">
                    <a:solidFill>
                      <a:prstClr val="black"/>
                    </a:solidFill>
                  </a:rPr>
                  <a:t>Using </a:t>
                </a:r>
                <a:r>
                  <a:rPr lang="en-US" sz="1500" dirty="0">
                    <a:solidFill>
                      <a:srgbClr val="0033CC"/>
                    </a:solidFill>
                  </a:rPr>
                  <a:t>Poisson summation and Ewald’s decomposition of 1/r</a:t>
                </a:r>
                <a:r>
                  <a:rPr lang="en-US" sz="1500" dirty="0">
                    <a:solidFill>
                      <a:prstClr val="black"/>
                    </a:solidFill>
                  </a:rPr>
                  <a:t>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-21598" y="2751903"/>
                    <a:ext cx="2999197" cy="4760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      =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35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1598" y="2751903"/>
                    <a:ext cx="2992806" cy="44493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4748754" y="2727800"/>
                    <a:ext cx="2935077" cy="4760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  =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35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350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8754" y="2727800"/>
                    <a:ext cx="2976776" cy="44493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-84862" y="3210674"/>
                    <a:ext cx="5032146" cy="7301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nary>
                            <m:nary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erfc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4862" y="3210674"/>
                    <a:ext cx="5060360" cy="69929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-84862" y="3938048"/>
                    <a:ext cx="4382483" cy="137200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= 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1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  <m:oMath xmlns:m="http://schemas.openxmlformats.org/officeDocument/2006/math"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 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(0)|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1200" dirty="0">
                      <a:solidFill>
                        <a:prstClr val="black"/>
                      </a:solidFill>
                      <a:latin typeface="Cambria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4862" y="3938048"/>
                    <a:ext cx="4330544" cy="134113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4655028" y="3186571"/>
                    <a:ext cx="4311608" cy="792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nary>
                            <m:nary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erfc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1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5029" y="3186571"/>
                    <a:ext cx="4251485" cy="76181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/>
              <p:cNvSpPr/>
              <p:nvPr/>
            </p:nvSpPr>
            <p:spPr>
              <a:xfrm>
                <a:off x="98556" y="2324374"/>
                <a:ext cx="8983463" cy="439646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102911" y="421026"/>
            <a:ext cx="6890979" cy="1240880"/>
            <a:chOff x="-53452" y="561367"/>
            <a:chExt cx="9187971" cy="1654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-53452" y="1341111"/>
                  <a:ext cx="4708481" cy="8460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,</m:t>
                        </m:r>
                      </m:oMath>
                    </m:oMathPara>
                  </a14:m>
                  <a:b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</a:br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3452" y="1341111"/>
                  <a:ext cx="4708481" cy="8460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4539501" y="1332439"/>
                  <a:ext cx="4595018" cy="8745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𝑒𝑄</m:t>
                                        </m:r>
                                      </m:e>
                                      <m:sub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𝑱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501" y="1332439"/>
                  <a:ext cx="4585806" cy="8436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0854" y="561367"/>
              <a:ext cx="90128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sz="1500" dirty="0">
                  <a:solidFill>
                    <a:prstClr val="black"/>
                  </a:solidFill>
                </a:rPr>
                <a:t>Due to the mixed localized and delocalized basis, there is </a:t>
              </a:r>
              <a:r>
                <a:rPr lang="en-US" sz="1500" dirty="0">
                  <a:solidFill>
                    <a:srgbClr val="0000CC"/>
                  </a:solidFill>
                </a:rPr>
                <a:t>no natural truncation scale</a:t>
              </a:r>
              <a:endParaRPr lang="en-US" sz="1500" dirty="0">
                <a:solidFill>
                  <a:prstClr val="black"/>
                </a:solidFill>
              </a:endParaRPr>
            </a:p>
            <a:p>
              <a:pPr defTabSz="342900"/>
              <a:r>
                <a:rPr lang="en-US" sz="1500" dirty="0">
                  <a:solidFill>
                    <a:prstClr val="black"/>
                  </a:solidFill>
                </a:rPr>
                <a:t>         for the </a:t>
              </a:r>
              <a:r>
                <a:rPr lang="en-US" sz="1500" dirty="0">
                  <a:solidFill>
                    <a:srgbClr val="0000CC"/>
                  </a:solidFill>
                </a:rPr>
                <a:t>long-range interactions </a:t>
              </a:r>
              <a:r>
                <a:rPr lang="en-US" sz="1500" dirty="0">
                  <a:solidFill>
                    <a:prstClr val="black"/>
                  </a:solidFill>
                </a:rPr>
                <a:t>of </a:t>
              </a:r>
              <a:r>
                <a:rPr lang="en-US" sz="1500" i="1" dirty="0">
                  <a:solidFill>
                    <a:prstClr val="black"/>
                  </a:solidFill>
                </a:rPr>
                <a:t>E</a:t>
              </a:r>
              <a:r>
                <a:rPr lang="en-US" sz="1500" i="1" baseline="-25000" dirty="0">
                  <a:solidFill>
                    <a:prstClr val="black"/>
                  </a:solidFill>
                </a:rPr>
                <a:t>H</a:t>
              </a:r>
              <a:r>
                <a:rPr lang="en-US" sz="1500" baseline="-25000" dirty="0">
                  <a:solidFill>
                    <a:prstClr val="black"/>
                  </a:solidFill>
                </a:rPr>
                <a:t> </a:t>
              </a:r>
              <a:r>
                <a:rPr lang="en-US" sz="1500" dirty="0">
                  <a:solidFill>
                    <a:prstClr val="black"/>
                  </a:solidFill>
                </a:rPr>
                <a:t>and </a:t>
              </a:r>
              <a:r>
                <a:rPr lang="en-US" sz="1500" i="1" dirty="0" err="1">
                  <a:solidFill>
                    <a:prstClr val="black"/>
                  </a:solidFill>
                </a:rPr>
                <a:t>E</a:t>
              </a:r>
              <a:r>
                <a:rPr lang="en-US" sz="1500" i="1" baseline="-25000" dirty="0" err="1">
                  <a:solidFill>
                    <a:prstClr val="black"/>
                  </a:solidFill>
                </a:rPr>
                <a:t>ext</a:t>
              </a:r>
              <a:r>
                <a:rPr lang="en-US" sz="1500" baseline="-25000" dirty="0">
                  <a:solidFill>
                    <a:prstClr val="black"/>
                  </a:solidFill>
                </a:rPr>
                <a:t> </a:t>
              </a:r>
              <a:r>
                <a:rPr lang="en-US" sz="1500" dirty="0">
                  <a:solidFill>
                    <a:prstClr val="black"/>
                  </a:solidFill>
                </a:rPr>
                <a:t>in </a:t>
              </a:r>
              <a:r>
                <a:rPr lang="en-US" sz="1500" b="1" i="1" dirty="0">
                  <a:solidFill>
                    <a:prstClr val="black"/>
                  </a:solidFill>
                </a:rPr>
                <a:t>g-</a:t>
              </a:r>
              <a:r>
                <a:rPr lang="en-US" sz="1500" dirty="0">
                  <a:solidFill>
                    <a:prstClr val="black"/>
                  </a:solidFill>
                </a:rPr>
                <a:t>space or </a:t>
              </a:r>
              <a:r>
                <a:rPr lang="en-US" sz="1500" b="1" i="1" dirty="0">
                  <a:solidFill>
                    <a:prstClr val="black"/>
                  </a:solidFill>
                </a:rPr>
                <a:t>r</a:t>
              </a:r>
              <a:r>
                <a:rPr lang="en-US" sz="1500" dirty="0">
                  <a:solidFill>
                    <a:prstClr val="black"/>
                  </a:solidFill>
                </a:rPr>
                <a:t>-space alone.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270" y="567467"/>
              <a:ext cx="8983463" cy="164840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801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25363" y="0"/>
                <a:ext cx="4363374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0" i="1" smtClean="0">
                            <a:latin typeface="Cambria Math" charset="0"/>
                          </a:rPr>
                          <m:t>    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short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charset="0"/>
                              </a:rPr>
                              <m:t>self</m:t>
                            </m:r>
                          </m:e>
                        </m:d>
                      </m:sup>
                    </m:sSubSup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363" y="0"/>
                <a:ext cx="4363374" cy="552972"/>
              </a:xfrm>
              <a:prstGeom prst="rect">
                <a:avLst/>
              </a:prstGeom>
              <a:blipFill rotWithShape="0">
                <a:blip r:embed="rId2"/>
                <a:stretch>
                  <a:fillRect l="-2095" b="-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259726"/>
                <a:ext cx="9144000" cy="291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b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For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all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,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precompute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startup				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For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all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atom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J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,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				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                                              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reduction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of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     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create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result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energy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group.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</a:t>
                </a:r>
                <a:endParaRPr 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59726"/>
                <a:ext cx="9144000" cy="2919967"/>
              </a:xfrm>
              <a:prstGeom prst="rect">
                <a:avLst/>
              </a:prstGeom>
              <a:blipFill rotWithShape="0">
                <a:blip r:embed="rId3"/>
                <a:stretch>
                  <a:fillRect l="-67" t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14273" y="3632402"/>
                <a:ext cx="1455720" cy="342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273" y="3632402"/>
                <a:ext cx="1455720" cy="342658"/>
              </a:xfrm>
              <a:prstGeom prst="rect">
                <a:avLst/>
              </a:prstGeom>
              <a:blipFill rotWithShape="0"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07050" y="3632402"/>
                <a:ext cx="1455720" cy="322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50" y="3632402"/>
                <a:ext cx="1455720" cy="3227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56573" y="1559696"/>
                <a:ext cx="4981043" cy="553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/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</a:rPr>
                            <m:t>self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pc</m:t>
                                  </m:r>
                                </m:sub>
                                <m:sup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73" y="1559696"/>
                <a:ext cx="4981043" cy="553293"/>
              </a:xfrm>
              <a:prstGeom prst="rect">
                <a:avLst/>
              </a:prstGeom>
              <a:blipFill rotWithShape="0"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806595" y="2277611"/>
                <a:ext cx="5342185" cy="582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mr-I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/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</a:rPr>
                            <m:t>self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95" y="2277611"/>
                <a:ext cx="5342185" cy="582852"/>
              </a:xfrm>
              <a:prstGeom prst="rect">
                <a:avLst/>
              </a:prstGeom>
              <a:blipFill rotWithShape="0">
                <a:blip r:embed="rId7"/>
                <a:stretch>
                  <a:fillRect t="-106316" b="-14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635716" y="2940498"/>
                <a:ext cx="4468554" cy="561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716" y="2940498"/>
                <a:ext cx="4468554" cy="561308"/>
              </a:xfrm>
              <a:prstGeom prst="rect">
                <a:avLst/>
              </a:prstGeom>
              <a:blipFill rotWithShape="0">
                <a:blip r:embed="rId8"/>
                <a:stretch>
                  <a:fillRect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88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72835" y="0"/>
                <a:ext cx="3783087" cy="566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tot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long</m:t>
                            </m:r>
                          </m:e>
                        </m:d>
                      </m:sup>
                    </m:sSubSup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835" y="0"/>
                <a:ext cx="3783087" cy="566437"/>
              </a:xfrm>
              <a:prstGeom prst="rect">
                <a:avLst/>
              </a:prstGeom>
              <a:blipFill rotWithShape="0">
                <a:blip r:embed="rId2"/>
                <a:stretch>
                  <a:fillRect l="-2415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1611453"/>
                <a:ext cx="9144000" cy="2523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altLang="zh-CN" sz="1400" b="1" dirty="0" err="1"/>
                  <a:t>rho</a:t>
                </a:r>
                <a:r>
                  <a:rPr lang="en-US" sz="1400" b="1" dirty="0" err="1"/>
                  <a:t>GHartEext</a:t>
                </a:r>
                <a:r>
                  <a:rPr lang="en-US" sz="1400" b="1" dirty="0"/>
                  <a:t>[pencils][</a:t>
                </a:r>
                <a:r>
                  <a:rPr lang="en-US" altLang="zh-CN" sz="1400" b="1" dirty="0"/>
                  <a:t>k</a:t>
                </a:r>
                <a:r>
                  <a:rPr lang="en-US" sz="1400" b="1" dirty="0"/>
                  <a:t>]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-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k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may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0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more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parallelism</a:t>
                </a:r>
                <a:r>
                  <a:rPr lang="en-US" sz="1400" dirty="0"/>
                  <a:t> </a:t>
                </a:r>
                <a:br>
                  <a:rPr lang="en-US" sz="1400" dirty="0"/>
                </a:b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Fnc0:Receive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			from</a:t>
                </a:r>
                <a:r>
                  <a:rPr lang="zh-CN" altLang="en-US" sz="1400" dirty="0"/>
                  <a:t> </a:t>
                </a:r>
                <a:r>
                  <a:rPr lang="en-US" altLang="zh-CN" sz="1400" dirty="0" err="1"/>
                  <a:t>rho</a:t>
                </a:r>
                <a:r>
                  <a:rPr lang="en-US" sz="1400" dirty="0" err="1"/>
                  <a:t>GHartEext</a:t>
                </a:r>
                <a:r>
                  <a:rPr lang="en-US" altLang="zh-CN" sz="1400" dirty="0"/>
                  <a:t>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slide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15</a:t>
                </a:r>
                <a:br>
                  <a:rPr lang="en-US" sz="1400" b="1" dirty="0"/>
                </a:b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		for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’s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each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pencil;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precomputed.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reduction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total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-sum.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Fnc3: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		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energy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group.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1453"/>
                <a:ext cx="9144000" cy="2523255"/>
              </a:xfrm>
              <a:prstGeom prst="rect">
                <a:avLst/>
              </a:prstGeom>
              <a:blipFill rotWithShape="0">
                <a:blip r:embed="rId3"/>
                <a:stretch>
                  <a:fillRect l="-67" t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97740" y="712560"/>
                <a:ext cx="7806787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tot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mr-I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40" y="712560"/>
                <a:ext cx="7806787" cy="7527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05528" y="2023536"/>
                <a:ext cx="908454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528" y="2023536"/>
                <a:ext cx="908454" cy="316690"/>
              </a:xfrm>
              <a:prstGeom prst="rect">
                <a:avLst/>
              </a:prstGeom>
              <a:blipFill rotWithShape="0"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34808" y="2617342"/>
                <a:ext cx="3017877" cy="416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08" y="2617342"/>
                <a:ext cx="3017877" cy="4168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87493" y="2664630"/>
                <a:ext cx="1008738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493" y="2664630"/>
                <a:ext cx="1008738" cy="32226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08184" y="3720038"/>
                <a:ext cx="1260025" cy="368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 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tot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84" y="3720038"/>
                <a:ext cx="1260025" cy="368819"/>
              </a:xfrm>
              <a:prstGeom prst="rect">
                <a:avLst/>
              </a:prstGeom>
              <a:blipFill rotWithShape="0">
                <a:blip r:embed="rId8"/>
                <a:stretch>
                  <a:fillRect t="-3279" b="-7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39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8FDE7-127D-444F-A9C2-E18D1682DE88}"/>
              </a:ext>
            </a:extLst>
          </p:cNvPr>
          <p:cNvSpPr txBox="1"/>
          <p:nvPr/>
        </p:nvSpPr>
        <p:spPr>
          <a:xfrm>
            <a:off x="1049867" y="1964266"/>
            <a:ext cx="77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Derivative of the energy with respect to the smooth KS state  </a:t>
            </a:r>
            <a:br>
              <a:rPr lang="en-US" sz="2000" dirty="0"/>
            </a:br>
            <a:r>
              <a:rPr lang="en-US" sz="2000" dirty="0"/>
              <a:t>                    plane-wave expansion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3273731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000CC"/>
                </a:solidFill>
              </a:rPr>
              <a:t>Wavefunction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Derivatives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(Summary)</a:t>
            </a:r>
            <a:endParaRPr lang="en-US" sz="2400" i="1" dirty="0">
              <a:solidFill>
                <a:srgbClr val="0000CC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419139"/>
            <a:ext cx="9144000" cy="1867141"/>
            <a:chOff x="0" y="419138"/>
            <a:chExt cx="9144000" cy="1956283"/>
          </a:xfrm>
        </p:grpSpPr>
        <p:sp>
          <p:nvSpPr>
            <p:cNvPr id="8" name="TextBox 7"/>
            <p:cNvSpPr txBox="1"/>
            <p:nvPr/>
          </p:nvSpPr>
          <p:spPr>
            <a:xfrm>
              <a:off x="0" y="472844"/>
              <a:ext cx="9144000" cy="1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PW</a:t>
              </a:r>
              <a:r>
                <a:rPr lang="zh-CN" altLang="en-US" sz="1600" dirty="0"/>
                <a:t> </a:t>
              </a:r>
              <a:r>
                <a:rPr lang="en-US" altLang="zh-CN" sz="1600" dirty="0" err="1"/>
                <a:t>coeff</a:t>
              </a:r>
              <a:r>
                <a:rPr lang="en-US" altLang="zh-CN" sz="1600" dirty="0"/>
                <a:t>.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forces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	</a:t>
              </a:r>
              <a:r>
                <a:rPr lang="zh-CN" altLang="en-US" sz="1600" dirty="0"/>
                <a:t>     </a:t>
              </a:r>
              <a:br>
                <a:rPr lang="en-US" altLang="zh-CN" sz="1600" dirty="0"/>
              </a:br>
              <a:endParaRPr lang="en-US" altLang="zh-CN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These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formed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4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FFT’s,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1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density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size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3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\Psi-EES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size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from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r</a:t>
              </a:r>
              <a:r>
                <a:rPr lang="en-US" altLang="zh-CN" sz="1600" dirty="0"/>
                <a:t>-space</a:t>
              </a:r>
              <a:br>
                <a:rPr lang="en-US" altLang="zh-CN" sz="1600" dirty="0"/>
              </a:br>
              <a:r>
                <a:rPr lang="en-US" altLang="zh-CN" sz="1600" dirty="0"/>
                <a:t>to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g</a:t>
              </a:r>
              <a:r>
                <a:rPr lang="en-US" altLang="zh-CN" sz="1600" dirty="0"/>
                <a:t>-space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post-FFT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multiplication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g</a:t>
              </a:r>
              <a:r>
                <a:rPr lang="en-US" altLang="zh-CN" sz="1600" dirty="0"/>
                <a:t>-space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factor.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5th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term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arising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from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smooth-smooth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kinetic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energy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trivial.</a:t>
              </a:r>
              <a:r>
                <a:rPr lang="zh-CN" altLang="en-US" sz="1600" dirty="0"/>
                <a:t> </a:t>
              </a:r>
              <a:br>
                <a:rPr lang="en-US" altLang="zh-CN" sz="1600" dirty="0"/>
              </a:br>
              <a:endParaRPr lang="en-US" altLang="zh-CN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following,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define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i="1" dirty="0"/>
                <a:t>A</a:t>
              </a:r>
              <a:r>
                <a:rPr lang="en-US" altLang="zh-CN" sz="1600" dirty="0"/>
                <a:t>’s</a:t>
              </a:r>
              <a:r>
                <a:rPr lang="zh-CN" altLang="en-US" sz="1600" dirty="0"/>
                <a:t> </a:t>
              </a:r>
              <a:r>
                <a:rPr lang="mr-IN" altLang="zh-CN" sz="1600" dirty="0"/>
                <a:t>–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other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factors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defined.</a:t>
              </a:r>
              <a:r>
                <a:rPr lang="zh-CN" altLang="en-US" sz="1600" dirty="0"/>
                <a:t> 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679536" y="419138"/>
                  <a:ext cx="1982594" cy="6038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400" i="1" smtClean="0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mr-IN" sz="14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mr-I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4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S</m:t>
                                    </m:r>
                                  </m:e>
                                </m:d>
                                <m:r>
                                  <a:rPr lang="zh-CN" altLang="en-US" sz="14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14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9536" y="419138"/>
                  <a:ext cx="1982594" cy="60388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95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68473" y="2596820"/>
            <a:ext cx="4527313" cy="2467170"/>
            <a:chOff x="92326" y="2634827"/>
            <a:chExt cx="4527313" cy="2508673"/>
          </a:xfrm>
        </p:grpSpPr>
        <p:grpSp>
          <p:nvGrpSpPr>
            <p:cNvPr id="10" name="Group 9"/>
            <p:cNvGrpSpPr/>
            <p:nvPr/>
          </p:nvGrpSpPr>
          <p:grpSpPr>
            <a:xfrm>
              <a:off x="92326" y="2642642"/>
              <a:ext cx="4527313" cy="2500858"/>
              <a:chOff x="1295146" y="2743125"/>
              <a:chExt cx="4527313" cy="25008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>
                    <a:off x="1295146" y="2743125"/>
                    <a:ext cx="3440243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mr-IN" sz="12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sz="120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mr-IN" sz="120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20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20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200" i="0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S</m:t>
                                      </m:r>
                                    </m:e>
                                  </m:d>
                                  <m:r>
                                    <a:rPr lang="zh-CN" altLang="en-US" sz="1200" b="0" i="0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200" b="1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𝒈</m:t>
                              </m:r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sz="12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120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FFT</m:t>
                              </m:r>
                            </m:e>
                            <m:sup>
                              <m:r>
                                <a:rPr lang="en-US" altLang="zh-CN" sz="1200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200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,−)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mr-IN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altLang="zh-CN" sz="1200" b="0" i="1" dirty="0">
                      <a:solidFill>
                        <a:srgbClr val="0000CC"/>
                      </a:solidFill>
                      <a:latin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5146" y="2743125"/>
                    <a:ext cx="3440243" cy="53091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1889889" y="3258860"/>
                    <a:ext cx="3857338" cy="54053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</m:rad>
                            </m:den>
                          </m:f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  <m:r>
                                <a:rPr lang="zh-CN" alt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</m:e>
                                  </m:d>
                                  <m:r>
                                    <a:rPr lang="zh-CN" altLang="en-US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1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𝒈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FFT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,−,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EES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𝐼𝑐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Ψ</m:t>
                                          </m:r>
                                          <m: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EES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9889" y="3258860"/>
                    <a:ext cx="3857338" cy="54053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17045" b="-165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/>
                  <p:cNvSpPr/>
                  <p:nvPr/>
                </p:nvSpPr>
                <p:spPr>
                  <a:xfrm>
                    <a:off x="1889889" y="3768754"/>
                    <a:ext cx="3063274" cy="4737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  <m:r>
                                <a:rPr lang="zh-CN" alt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mr-I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FFT</m:t>
                              </m:r>
                            </m:e>
                            <m:sup>
                              <m: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,−,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EES</m:t>
                              </m:r>
                              <m: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EES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" name="Rectangle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9889" y="3768754"/>
                    <a:ext cx="3063274" cy="47378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97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1889889" y="4782318"/>
                    <a:ext cx="135581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1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zh-CN" altLang="en-US" sz="12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    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9889" y="4782318"/>
                    <a:ext cx="1355819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21333" b="-4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1893510" y="4216842"/>
                    <a:ext cx="3928949" cy="56520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20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mr-I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</m:rad>
                            </m:den>
                          </m:f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  <m:r>
                                <a:rPr lang="zh-CN" alt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zh-CN" altLang="en-US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1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𝒈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FFT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,−,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EES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𝐼𝑐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Ψ</m:t>
                                          </m:r>
                                          <m: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EES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altLang="zh-CN" sz="1200" i="1" dirty="0">
                      <a:solidFill>
                        <a:srgbClr val="0000CC"/>
                      </a:solidFill>
                      <a:latin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3510" y="4216842"/>
                    <a:ext cx="3928949" cy="56520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110989" b="-1593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ectangle 10"/>
            <p:cNvSpPr/>
            <p:nvPr/>
          </p:nvSpPr>
          <p:spPr>
            <a:xfrm>
              <a:off x="97533" y="2634827"/>
              <a:ext cx="4367363" cy="25086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41044" y="2563132"/>
            <a:ext cx="4670125" cy="2490696"/>
            <a:chOff x="4377436" y="2590269"/>
            <a:chExt cx="4670125" cy="2543069"/>
          </a:xfrm>
        </p:grpSpPr>
        <p:sp>
          <p:nvSpPr>
            <p:cNvPr id="13" name="Rectangle 12"/>
            <p:cNvSpPr/>
            <p:nvPr/>
          </p:nvSpPr>
          <p:spPr>
            <a:xfrm>
              <a:off x="4464897" y="2624665"/>
              <a:ext cx="4528034" cy="25086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461814" y="2590269"/>
                  <a:ext cx="3440243" cy="4527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1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sz="110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1100" i="1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1100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1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FFT</m:t>
                            </m:r>
                          </m:e>
                          <m:sup>
                            <m:r>
                              <a:rPr lang="en-US" altLang="zh-CN" sz="11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11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sz="11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,−)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altLang="zh-CN" sz="1100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100" b="1" i="1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CN" sz="11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mr-IN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c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altLang="zh-CN" sz="1200" b="0" i="1" dirty="0">
                    <a:solidFill>
                      <a:srgbClr val="0000CC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814" y="2590269"/>
                  <a:ext cx="3440243" cy="45275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91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377436" y="3158254"/>
                  <a:ext cx="4670125" cy="5405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1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  <m:r>
                              <a:rPr lang="zh-CN" altLang="en-US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𝒈</m:t>
                        </m:r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)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2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S</m:t>
                                    </m:r>
                                  </m:e>
                                </m:d>
                                <m:r>
                                  <a:rPr lang="zh-CN" altLang="en-US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𝒈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FFT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,−,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EES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𝐼𝑐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Ψ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EES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c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436" y="3158254"/>
                  <a:ext cx="4670125" cy="54053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18391" b="-1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377436" y="3661337"/>
                  <a:ext cx="3878178" cy="4737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1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  <m:r>
                              <a:rPr lang="zh-CN" altLang="en-US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𝒈</m:t>
                        </m:r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)</m:t>
                        </m:r>
                        <m:f>
                          <m:fPr>
                            <m:ctrlPr>
                              <a:rPr lang="mr-I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FFT</m:t>
                            </m:r>
                          </m:e>
                          <m:sup>
                            <m: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,−,</m:t>
                            </m:r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EES</m:t>
                            </m:r>
                            <m: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altLang="zh-C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EES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c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436" y="3661337"/>
                  <a:ext cx="3878178" cy="4737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4458299" y="4599450"/>
                  <a:ext cx="22113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KE</m:t>
                                </m:r>
                                <m:r>
                                  <a:rPr lang="en-US" altLang="zh-CN" sz="12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20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altLang="zh-C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𝒈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sz="12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zh-CN" altLang="en-US" sz="12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   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299" y="4599450"/>
                  <a:ext cx="2211375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622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489396" y="4134248"/>
                  <a:ext cx="4409669" cy="5675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mr-IN" altLang="zh-C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𝒈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mr-I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  <m:r>
                              <a:rPr lang="zh-CN" altLang="en-US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𝒈</m:t>
                        </m:r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)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zh-CN" altLang="en-US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𝒈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FFT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,−,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EES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𝐼𝑐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Ψ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EES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c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sz="1200" i="1" dirty="0">
                    <a:solidFill>
                      <a:srgbClr val="0000CC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9396" y="4134248"/>
                  <a:ext cx="4409669" cy="5675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10989" b="-1593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7765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534" y="-17203"/>
                <a:ext cx="8942129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0000CC"/>
                    </a:solidFill>
                  </a:rPr>
                  <a:t>Wavefunction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Derivatives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(I)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-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CC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terms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endParaRPr lang="en-US" sz="2000" i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4" y="-17203"/>
                <a:ext cx="8942129" cy="498278"/>
              </a:xfrm>
              <a:prstGeom prst="rect">
                <a:avLst/>
              </a:prstGeom>
              <a:blipFill rotWithShape="0">
                <a:blip r:embed="rId3"/>
                <a:stretch>
                  <a:fillRect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308490" y="420781"/>
            <a:ext cx="8928341" cy="4727337"/>
            <a:chOff x="323480" y="420781"/>
            <a:chExt cx="8928341" cy="47273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638173" y="420781"/>
                  <a:ext cx="8613648" cy="4115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zh-CN" altLang="en-US" sz="16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  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zh-CN" altLang="en-US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is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the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old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KS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pot</m:t>
                        </m:r>
                        <m: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plus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new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PAW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terms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600" dirty="0">
                    <a:solidFill>
                      <a:srgbClr val="0000CC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73" y="420781"/>
                  <a:ext cx="8613648" cy="4115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8824" b="-86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946692" y="925242"/>
                  <a:ext cx="7167347" cy="7180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600" i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loc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600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altLang="zh-CN" sz="1600" b="0" i="1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600" b="0" i="0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  <m:r>
                                  <a:rPr lang="en-US" altLang="zh-CN" sz="1600" b="0" i="0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60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1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r>
                          <a:rPr lang="en-US" altLang="zh-CN" sz="16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altLang="zh-CN" sz="1600" b="1" i="1" dirty="0">
                    <a:solidFill>
                      <a:srgbClr val="0000CC"/>
                    </a:solidFill>
                    <a:latin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altLang="zh-CN" sz="16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92" y="925242"/>
                  <a:ext cx="7167347" cy="7180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935"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323480" y="439355"/>
              <a:ext cx="385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endParaRPr lang="en-US" altLang="zh-CN" dirty="0">
                <a:solidFill>
                  <a:srgbClr val="1300FF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solidFill>
                  <a:srgbClr val="1300FF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en-US" dirty="0">
                  <a:solidFill>
                    <a:srgbClr val="1300FF"/>
                  </a:solidFill>
                </a:rPr>
                <a:t>  </a:t>
              </a:r>
              <a:endParaRPr lang="en-US" altLang="zh-CN" dirty="0">
                <a:solidFill>
                  <a:srgbClr val="1300FF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72017" y="1643324"/>
              <a:ext cx="7711880" cy="3246868"/>
              <a:chOff x="323480" y="1657462"/>
              <a:chExt cx="7711880" cy="3246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/>
                  <p:cNvSpPr/>
                  <p:nvPr/>
                </p:nvSpPr>
                <p:spPr>
                  <a:xfrm>
                    <a:off x="1254593" y="1657462"/>
                    <a:ext cx="6780767" cy="5340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mr-IN" altLang="zh-CN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IFFT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,−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acc>
                                <m:accPr>
                                  <m:chr m:val="̅"/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  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local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pseudo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mr-IN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contrib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.</m:t>
                          </m:r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to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KS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pot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.</m:t>
                          </m:r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Rectangle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4593" y="1657462"/>
                    <a:ext cx="6780767" cy="53405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27586" b="-413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1299691" y="2091720"/>
                    <a:ext cx="4807405" cy="6501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</m:sub>
                          </m:sSub>
                          <m:d>
                            <m:dPr>
                              <m:ctrlPr>
                                <a:rPr lang="mr-I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xc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mr-IN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     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smooth</m:t>
                          </m:r>
                          <m:r>
                            <a:rPr lang="zh-CN" altLang="en-US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contrib</m:t>
                          </m:r>
                          <m: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to</m:t>
                          </m:r>
                          <m:r>
                            <a:rPr lang="zh-CN" altLang="en-US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KS</m:t>
                          </m:r>
                          <m:r>
                            <a:rPr lang="zh-CN" altLang="en-US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pot</m:t>
                          </m:r>
                          <m: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9691" y="2091720"/>
                    <a:ext cx="4807405" cy="65017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1361019" y="3386865"/>
                    <a:ext cx="3088602" cy="316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a14:m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see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next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slides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1019" y="3386865"/>
                    <a:ext cx="3088602" cy="31669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211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1299691" y="2741898"/>
                    <a:ext cx="6346929" cy="56233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altLang="zh-CN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IFFT</m:t>
                              </m:r>
                            </m:e>
                            <m:sup>
                              <m:r>
                                <a:rPr lang="en-US" altLang="zh-CN" sz="14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mr-IN" altLang="zh-CN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       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Hartree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contrib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to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the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KS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pot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9691" y="2741898"/>
                    <a:ext cx="6346929" cy="562333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1361019" y="3958394"/>
                    <a:ext cx="3516604" cy="317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a14:m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see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next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slides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1019" y="3958394"/>
                    <a:ext cx="3516604" cy="31733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211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1299691" y="4379763"/>
                    <a:ext cx="5193538" cy="5245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altLang="zh-CN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IFFT</m:t>
                              </m:r>
                            </m:e>
                            <m:sup>
                              <m:r>
                                <a:rPr lang="en-US" altLang="zh-CN" sz="14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altLang="zh-CN" sz="1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mr-IN" altLang="zh-CN" sz="1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mr-IN" altLang="zh-CN" sz="1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𝜒</m:t>
                                      </m:r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long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400" b="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  <m:r>
                                    <a:rPr lang="zh-CN" altLang="en-US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9691" y="4379763"/>
                    <a:ext cx="5193538" cy="52456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323480" y="1728395"/>
                <a:ext cx="115193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br>
                  <a:rPr lang="en-US" altLang="zh-CN" dirty="0"/>
                </a:b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br>
                  <a:rPr lang="en-US" altLang="zh-CN" dirty="0"/>
                </a:b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br>
                  <a:rPr lang="en-US" altLang="zh-CN" dirty="0"/>
                </a:b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br>
                  <a:rPr lang="en-US" altLang="zh-CN" dirty="0"/>
                </a:b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br>
                  <a:rPr lang="en-US" altLang="zh-CN" dirty="0"/>
                </a:b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lang="zh-CN" altLang="en-US" dirty="0"/>
                  <a:t> </a:t>
                </a:r>
                <a:endParaRPr lang="en-US" altLang="zh-CN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274418" y="4840341"/>
                  <a:ext cx="32559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1400" baseline="30000">
                          <a:solidFill>
                            <a:srgbClr val="0024FF"/>
                          </a:solidFill>
                          <a:latin typeface="Cambria Math" charset="0"/>
                        </a:rPr>
                        <m:t>∗</m:t>
                      </m:r>
                    </m:oMath>
                  </a14:m>
                  <a:r>
                    <a:rPr lang="zh-CN" altLang="en-US" sz="1400" dirty="0">
                      <a:solidFill>
                        <a:srgbClr val="0024FF"/>
                      </a:solidFill>
                    </a:rPr>
                    <a:t> </a:t>
                  </a:r>
                  <a:r>
                    <a:rPr lang="en-US" altLang="zh-CN" sz="1400" dirty="0">
                      <a:solidFill>
                        <a:srgbClr val="0024FF"/>
                      </a:solidFill>
                    </a:rPr>
                    <a:t>new</a:t>
                  </a:r>
                  <a:r>
                    <a:rPr lang="zh-CN" altLang="en-US" sz="1400" dirty="0">
                      <a:solidFill>
                        <a:srgbClr val="0024FF"/>
                      </a:solidFill>
                    </a:rPr>
                    <a:t> </a:t>
                  </a:r>
                  <a:r>
                    <a:rPr lang="en-US" altLang="zh-CN" sz="1400" dirty="0">
                      <a:solidFill>
                        <a:srgbClr val="0024FF"/>
                      </a:solidFill>
                    </a:rPr>
                    <a:t>terms</a:t>
                  </a:r>
                  <a:endParaRPr lang="en-US" sz="1400" dirty="0">
                    <a:solidFill>
                      <a:srgbClr val="0024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4418" y="4840341"/>
                  <a:ext cx="3255947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4673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826" y="0"/>
            <a:ext cx="6064441" cy="604907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the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total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KS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potential using </a:t>
            </a:r>
            <a:r>
              <a:rPr lang="en-US" altLang="zh-CN" sz="2400" b="1" dirty="0" err="1">
                <a:solidFill>
                  <a:schemeClr val="tx1"/>
                </a:solidFill>
              </a:rPr>
              <a:t>rhoR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56344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[pencils] </a:t>
            </a:r>
            <a:r>
              <a:rPr lang="mr-I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–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handles the construction of the total KS pot. including the new terms</a:t>
            </a:r>
            <a:b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Receive existing parts of KS pot.(already done):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Receive new terms: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 Add all the terms together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Fnc3: Multicast the sum back to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RStatePlane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[1D][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] using existing code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RStatePlane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[1D][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No changes to code. Receive multicast from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, multiply by the smooth part of the KS state in real space and inv. FFT back to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GStatePlane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It is the same dance with the fancy KS pot., no changes needed.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91609" y="1131435"/>
            <a:ext cx="5776212" cy="794460"/>
            <a:chOff x="3181550" y="2606335"/>
            <a:chExt cx="5776212" cy="794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181550" y="3083464"/>
                  <a:ext cx="1439497" cy="3166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1550" y="3083464"/>
                  <a:ext cx="1439497" cy="31669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5508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609678" y="3083464"/>
                  <a:ext cx="1867499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9678" y="3083464"/>
                  <a:ext cx="1867499" cy="317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909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477177" y="3062937"/>
                  <a:ext cx="1912382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177" y="3062937"/>
                  <a:ext cx="1912382" cy="317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834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5211177" y="2662525"/>
                  <a:ext cx="1165384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loc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177" y="2662525"/>
                  <a:ext cx="1165384" cy="317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330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376561" y="2606335"/>
                  <a:ext cx="1218089" cy="4147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4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  <m:r>
                                  <a:rPr lang="en-US" altLang="zh-CN" sz="14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4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6561" y="2606335"/>
                  <a:ext cx="1218089" cy="4147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7777952" y="2655354"/>
                  <a:ext cx="1179810" cy="3166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952" y="2655354"/>
                  <a:ext cx="1179810" cy="3166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701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87832" y="4654446"/>
            <a:ext cx="8722747" cy="339195"/>
            <a:chOff x="187832" y="4654446"/>
            <a:chExt cx="8722747" cy="339195"/>
          </a:xfrm>
        </p:grpSpPr>
        <p:sp>
          <p:nvSpPr>
            <p:cNvPr id="6" name="TextBox 5"/>
            <p:cNvSpPr txBox="1"/>
            <p:nvPr/>
          </p:nvSpPr>
          <p:spPr>
            <a:xfrm>
              <a:off x="187832" y="4654446"/>
              <a:ext cx="3514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Next, we construct the 3 new terms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702570" y="4676310"/>
                  <a:ext cx="1439497" cy="3166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570" y="4676310"/>
                  <a:ext cx="1439497" cy="3166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063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130698" y="4676310"/>
                  <a:ext cx="1867499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698" y="4676310"/>
                  <a:ext cx="1867499" cy="317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922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998197" y="4655783"/>
                  <a:ext cx="1912382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197" y="4655783"/>
                  <a:ext cx="1912382" cy="317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503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1288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534" y="27767"/>
                <a:ext cx="8942129" cy="41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1300FF"/>
                    </a:solidFill>
                  </a:rPr>
                  <a:t>Creating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the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B-part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(W)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KS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potential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of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xc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endParaRPr lang="en-US" sz="2000" i="1" dirty="0">
                  <a:solidFill>
                    <a:srgbClr val="13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4" y="27767"/>
                <a:ext cx="8942129" cy="412934"/>
              </a:xfrm>
              <a:prstGeom prst="rect">
                <a:avLst/>
              </a:prstGeom>
              <a:blipFill rotWithShape="0">
                <a:blip r:embed="rId2"/>
                <a:stretch>
                  <a:fillRect t="-4478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7281599" y="480134"/>
            <a:ext cx="1735843" cy="3221632"/>
            <a:chOff x="1734833" y="524783"/>
            <a:chExt cx="1735843" cy="3221632"/>
          </a:xfrm>
        </p:grpSpPr>
        <p:sp>
          <p:nvSpPr>
            <p:cNvPr id="76" name="Cube 75"/>
            <p:cNvSpPr/>
            <p:nvPr/>
          </p:nvSpPr>
          <p:spPr>
            <a:xfrm>
              <a:off x="2465979" y="225502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734833" y="524783"/>
              <a:ext cx="173584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EES weighted </a:t>
              </a:r>
              <a:br>
                <a:rPr lang="en-US" altLang="zh-CN" sz="1400" dirty="0"/>
              </a:br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on discrete </a:t>
              </a:r>
              <a:r>
                <a:rPr lang="en-US" altLang="zh-CN" sz="1400" b="1" i="1" dirty="0"/>
                <a:t>s</a:t>
              </a:r>
              <a:r>
                <a:rPr lang="en-US" altLang="zh-CN" sz="1400" dirty="0"/>
                <a:t>-space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1815752" y="2940040"/>
                  <a:ext cx="1426416" cy="806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xc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a14:m>
                  <a:r>
                    <a:rPr lang="en-US" altLang="zh-CN" sz="14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altLang="zh-CN" sz="1400" dirty="0">
                      <a:solidFill>
                        <a:prstClr val="black"/>
                      </a:solidFill>
                    </a:rPr>
                    <a:t>,</a:t>
                  </a:r>
                </a:p>
                <a:p>
                  <a:pPr algn="ctr"/>
                  <a:r>
                    <a:rPr lang="en-US" altLang="zh-CN" sz="1400" b="1" i="1" dirty="0"/>
                    <a:t>r</a:t>
                  </a:r>
                  <a14:m>
                    <m:oMath xmlns:m="http://schemas.openxmlformats.org/officeDocument/2006/math">
                      <m:r>
                        <a:rPr lang="en-US" altLang="zh-CN" sz="1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𝒉𝒔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752" y="2940040"/>
                  <a:ext cx="1426416" cy="8063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855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257081" y="1464641"/>
            <a:ext cx="2755664" cy="2549791"/>
            <a:chOff x="7017010" y="2422286"/>
            <a:chExt cx="10572611" cy="2549791"/>
          </a:xfrm>
          <a:effectLst/>
        </p:grpSpPr>
        <p:cxnSp>
          <p:nvCxnSpPr>
            <p:cNvPr id="114" name="Straight Arrow Connector 113"/>
            <p:cNvCxnSpPr>
              <a:stCxn id="76" idx="2"/>
              <a:endCxn id="110" idx="2"/>
            </p:cNvCxnSpPr>
            <p:nvPr/>
          </p:nvCxnSpPr>
          <p:spPr>
            <a:xfrm flipH="1" flipV="1">
              <a:off x="7052062" y="2422286"/>
              <a:ext cx="10537559" cy="1006358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76" idx="2"/>
              <a:endCxn id="111" idx="2"/>
            </p:cNvCxnSpPr>
            <p:nvPr/>
          </p:nvCxnSpPr>
          <p:spPr>
            <a:xfrm flipH="1" flipV="1">
              <a:off x="7077545" y="2993069"/>
              <a:ext cx="10512076" cy="435575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76" idx="2"/>
              <a:endCxn id="112" idx="2"/>
            </p:cNvCxnSpPr>
            <p:nvPr/>
          </p:nvCxnSpPr>
          <p:spPr>
            <a:xfrm flipH="1">
              <a:off x="7017010" y="3428644"/>
              <a:ext cx="10572611" cy="187712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76" idx="2"/>
              <a:endCxn id="113" idx="2"/>
            </p:cNvCxnSpPr>
            <p:nvPr/>
          </p:nvCxnSpPr>
          <p:spPr>
            <a:xfrm flipH="1">
              <a:off x="7092850" y="3428644"/>
              <a:ext cx="10496771" cy="1543433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 rot="1156567">
            <a:off x="6120484" y="1657645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N-Consolidation</a:t>
            </a:r>
            <a:endParaRPr lang="en-US" sz="1400" dirty="0"/>
          </a:p>
        </p:txBody>
      </p:sp>
      <p:cxnSp>
        <p:nvCxnSpPr>
          <p:cNvPr id="134" name="Straight Arrow Connector 133"/>
          <p:cNvCxnSpPr>
            <a:stCxn id="110" idx="2"/>
            <a:endCxn id="147" idx="2"/>
          </p:cNvCxnSpPr>
          <p:nvPr/>
        </p:nvCxnSpPr>
        <p:spPr>
          <a:xfrm flipH="1">
            <a:off x="1548776" y="1464641"/>
            <a:ext cx="3717441" cy="323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2235230" y="1582834"/>
            <a:ext cx="256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Inv.</a:t>
            </a:r>
            <a:r>
              <a:rPr lang="zh-CN" altLang="en-US" sz="1400" dirty="0"/>
              <a:t> </a:t>
            </a:r>
            <a:r>
              <a:rPr lang="en-US" sz="1400" dirty="0"/>
              <a:t>B</a:t>
            </a:r>
            <a:r>
              <a:rPr lang="en-US" altLang="zh-CN" sz="1400" dirty="0"/>
              <a:t>-Spline</a:t>
            </a:r>
            <a:r>
              <a:rPr lang="zh-CN" altLang="en-US" sz="1400" dirty="0"/>
              <a:t> </a:t>
            </a:r>
            <a:r>
              <a:rPr lang="en-US" altLang="zh-CN" sz="1400" dirty="0"/>
              <a:t>Interpolation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561691" y="516734"/>
            <a:ext cx="5096606" cy="4464620"/>
            <a:chOff x="1561691" y="516734"/>
            <a:chExt cx="5096606" cy="4464620"/>
          </a:xfrm>
        </p:grpSpPr>
        <p:grpSp>
          <p:nvGrpSpPr>
            <p:cNvPr id="94" name="Group 93"/>
            <p:cNvGrpSpPr/>
            <p:nvPr/>
          </p:nvGrpSpPr>
          <p:grpSpPr>
            <a:xfrm>
              <a:off x="5235849" y="1204016"/>
              <a:ext cx="553517" cy="2966791"/>
              <a:chOff x="5417129" y="2247767"/>
              <a:chExt cx="553518" cy="2966791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5438361" y="2247767"/>
                <a:ext cx="532286" cy="2966791"/>
                <a:chOff x="6198470" y="2064158"/>
                <a:chExt cx="532286" cy="2966791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 rot="5400000">
                  <a:off x="6291353" y="3861359"/>
                  <a:ext cx="355585" cy="523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10" name="Cube 109"/>
                <p:cNvSpPr/>
                <p:nvPr/>
              </p:nvSpPr>
              <p:spPr>
                <a:xfrm>
                  <a:off x="6207606" y="206415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Cube 110"/>
                <p:cNvSpPr/>
                <p:nvPr/>
              </p:nvSpPr>
              <p:spPr>
                <a:xfrm>
                  <a:off x="6214248" y="2634941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Cube 111"/>
                <p:cNvSpPr/>
                <p:nvPr/>
              </p:nvSpPr>
              <p:spPr>
                <a:xfrm>
                  <a:off x="6198470" y="325822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Cube 112"/>
                <p:cNvSpPr/>
                <p:nvPr/>
              </p:nvSpPr>
              <p:spPr>
                <a:xfrm>
                  <a:off x="6218237" y="4613949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5417129" y="2283341"/>
                <a:ext cx="414099" cy="2929474"/>
                <a:chOff x="5312129" y="2302459"/>
                <a:chExt cx="414099" cy="2929474"/>
              </a:xfrm>
            </p:grpSpPr>
            <p:sp>
              <p:nvSpPr>
                <p:cNvPr id="100" name="Cube 99"/>
                <p:cNvSpPr>
                  <a:spLocks noChangeAspect="1"/>
                </p:cNvSpPr>
                <p:nvPr/>
              </p:nvSpPr>
              <p:spPr>
                <a:xfrm>
                  <a:off x="5397512" y="2373208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Cube 100"/>
                <p:cNvSpPr>
                  <a:spLocks noChangeAspect="1"/>
                </p:cNvSpPr>
                <p:nvPr/>
              </p:nvSpPr>
              <p:spPr>
                <a:xfrm>
                  <a:off x="5560308" y="2923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Cube 101"/>
                <p:cNvSpPr>
                  <a:spLocks noChangeAspect="1"/>
                </p:cNvSpPr>
                <p:nvPr/>
              </p:nvSpPr>
              <p:spPr>
                <a:xfrm>
                  <a:off x="5378961" y="3630930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Cube 102"/>
                <p:cNvSpPr>
                  <a:spLocks noChangeAspect="1"/>
                </p:cNvSpPr>
                <p:nvPr/>
              </p:nvSpPr>
              <p:spPr>
                <a:xfrm>
                  <a:off x="5570704" y="5077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4" name="Group 103"/>
                <p:cNvGrpSpPr/>
                <p:nvPr/>
              </p:nvGrpSpPr>
              <p:grpSpPr>
                <a:xfrm>
                  <a:off x="5312129" y="2302459"/>
                  <a:ext cx="414099" cy="2929474"/>
                  <a:chOff x="2723399" y="2152858"/>
                  <a:chExt cx="414099" cy="2929474"/>
                </a:xfrm>
              </p:grpSpPr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05959" y="2708379"/>
                    <a:ext cx="21659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2724916" y="2152858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2723399" y="3419107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925366" y="4846370"/>
                    <a:ext cx="212132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aseline="-25000" dirty="0">
                        <a:solidFill>
                          <a:schemeClr val="bg1"/>
                        </a:solidFill>
                      </a:rPr>
                      <a:t>N</a:t>
                    </a:r>
                  </a:p>
                </p:txBody>
              </p:sp>
            </p:grpSp>
          </p:grpSp>
        </p:grpSp>
        <p:sp>
          <p:nvSpPr>
            <p:cNvPr id="95" name="Rectangle 94"/>
            <p:cNvSpPr/>
            <p:nvPr/>
          </p:nvSpPr>
          <p:spPr>
            <a:xfrm>
              <a:off x="4446940" y="516734"/>
              <a:ext cx="221135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EES weighted </a:t>
              </a:r>
              <a:br>
                <a:rPr lang="en-US" altLang="zh-CN" sz="1400" dirty="0"/>
              </a:br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around each J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/>
                <p:cNvSpPr/>
                <p:nvPr/>
              </p:nvSpPr>
              <p:spPr>
                <a:xfrm>
                  <a:off x="4593920" y="4323995"/>
                  <a:ext cx="1591782" cy="6573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</a:rPr>
                                  <m:t>𝑊</m:t>
                                </m:r>
                                <m:r>
                                  <a:rPr lang="en-US" altLang="zh-CN" sz="1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core</m:t>
                                </m:r>
                                <m:r>
                                  <a:rPr lang="en-US" altLang="zh-CN" sz="140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xc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40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b="1" i="1" dirty="0">
                            <a:solidFill>
                              <a:prstClr val="black"/>
                            </a:solidFill>
                          </a:rPr>
                          <m:t>s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near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3920" y="4323995"/>
                  <a:ext cx="1591782" cy="6573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/>
            <p:cNvCxnSpPr>
              <a:stCxn id="111" idx="2"/>
              <a:endCxn id="148" idx="2"/>
            </p:cNvCxnSpPr>
            <p:nvPr/>
          </p:nvCxnSpPr>
          <p:spPr>
            <a:xfrm flipH="1" flipV="1">
              <a:off x="1561691" y="2028692"/>
              <a:ext cx="3711168" cy="6732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Straight Arrow Connector 137"/>
          <p:cNvCxnSpPr>
            <a:stCxn id="113" idx="2"/>
            <a:endCxn id="150" idx="2"/>
          </p:cNvCxnSpPr>
          <p:nvPr/>
        </p:nvCxnSpPr>
        <p:spPr>
          <a:xfrm flipH="1">
            <a:off x="1548776" y="4014432"/>
            <a:ext cx="3728072" cy="323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-34218" y="514881"/>
            <a:ext cx="3234988" cy="4421909"/>
            <a:chOff x="6431041" y="511651"/>
            <a:chExt cx="3234988" cy="4421909"/>
          </a:xfrm>
        </p:grpSpPr>
        <p:grpSp>
          <p:nvGrpSpPr>
            <p:cNvPr id="2" name="Group 1"/>
            <p:cNvGrpSpPr/>
            <p:nvPr/>
          </p:nvGrpSpPr>
          <p:grpSpPr>
            <a:xfrm>
              <a:off x="7989142" y="1204016"/>
              <a:ext cx="582614" cy="2969609"/>
              <a:chOff x="7989142" y="1204016"/>
              <a:chExt cx="582614" cy="2969609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8014035" y="1204016"/>
                <a:ext cx="557721" cy="2966791"/>
                <a:chOff x="6908707" y="2008172"/>
                <a:chExt cx="557721" cy="2966791"/>
              </a:xfrm>
            </p:grpSpPr>
            <p:sp>
              <p:nvSpPr>
                <p:cNvPr id="146" name="TextBox 145"/>
                <p:cNvSpPr txBox="1"/>
                <p:nvPr/>
              </p:nvSpPr>
              <p:spPr>
                <a:xfrm rot="5400000">
                  <a:off x="7027025" y="3851536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47" name="Cube 146"/>
                <p:cNvSpPr/>
                <p:nvPr/>
              </p:nvSpPr>
              <p:spPr>
                <a:xfrm>
                  <a:off x="6908707" y="2008172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Cube 147"/>
                <p:cNvSpPr/>
                <p:nvPr/>
              </p:nvSpPr>
              <p:spPr>
                <a:xfrm>
                  <a:off x="6921622" y="256899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Cube 148"/>
                <p:cNvSpPr/>
                <p:nvPr/>
              </p:nvSpPr>
              <p:spPr>
                <a:xfrm>
                  <a:off x="6921622" y="316887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Cube 149"/>
                <p:cNvSpPr/>
                <p:nvPr/>
              </p:nvSpPr>
              <p:spPr>
                <a:xfrm>
                  <a:off x="6908707" y="455796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>
                  <a:spLocks noChangeAspect="1"/>
                </p:cNvSpPr>
                <p:nvPr/>
              </p:nvSpPr>
              <p:spPr>
                <a:xfrm>
                  <a:off x="6987319" y="2135959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>
                  <a:spLocks noChangeAspect="1"/>
                </p:cNvSpPr>
                <p:nvPr/>
              </p:nvSpPr>
              <p:spPr>
                <a:xfrm>
                  <a:off x="7180724" y="2686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>
                  <a:spLocks noChangeAspect="1"/>
                </p:cNvSpPr>
                <p:nvPr/>
              </p:nvSpPr>
              <p:spPr>
                <a:xfrm>
                  <a:off x="6974431" y="3386094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>
                  <a:spLocks noChangeAspect="1"/>
                </p:cNvSpPr>
                <p:nvPr/>
              </p:nvSpPr>
              <p:spPr>
                <a:xfrm>
                  <a:off x="7180724" y="4840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7989142" y="1236816"/>
                <a:ext cx="422842" cy="2936809"/>
                <a:chOff x="2713549" y="2146218"/>
                <a:chExt cx="422842" cy="2936809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2901447" y="2699323"/>
                  <a:ext cx="216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2728804" y="2146218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2713549" y="3394399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2924259" y="4847065"/>
                  <a:ext cx="212132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6431041" y="4365328"/>
                  <a:ext cx="3234988" cy="5682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xc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2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tot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S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altLang="zh-CN" sz="120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1041" y="4365328"/>
                  <a:ext cx="3234988" cy="5682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Rectangle 140"/>
            <p:cNvSpPr/>
            <p:nvPr/>
          </p:nvSpPr>
          <p:spPr>
            <a:xfrm>
              <a:off x="7580376" y="511651"/>
              <a:ext cx="15481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Derivatives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i="1" dirty="0"/>
                <a:t>f</a:t>
              </a:r>
              <a:r>
                <a:rPr lang="en-US" altLang="zh-CN" sz="1400" dirty="0"/>
                <a:t>-grid</a:t>
              </a:r>
            </a:p>
          </p:txBody>
        </p:sp>
      </p:grpSp>
      <p:cxnSp>
        <p:nvCxnSpPr>
          <p:cNvPr id="166" name="Straight Arrow Connector 165"/>
          <p:cNvCxnSpPr>
            <a:stCxn id="107" idx="1"/>
            <a:endCxn id="149" idx="4"/>
          </p:cNvCxnSpPr>
          <p:nvPr/>
        </p:nvCxnSpPr>
        <p:spPr>
          <a:xfrm flipH="1" flipV="1">
            <a:off x="1874477" y="2628572"/>
            <a:ext cx="3361372" cy="31156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32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12120" y="0"/>
                <a:ext cx="8519760" cy="604907"/>
              </a:xfrm>
            </p:spPr>
            <p:txBody>
              <a:bodyPr/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the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B-part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(W)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KS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potential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of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xc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e>
                      <m:sup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𝑾</m:t>
                        </m:r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𝐜𝐨𝐫𝐞</m:t>
                        </m:r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𝐱𝐜</m:t>
                        </m:r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2120" y="0"/>
                <a:ext cx="8519760" cy="604907"/>
              </a:xfrm>
              <a:blipFill rotWithShape="0">
                <a:blip r:embed="rId2"/>
                <a:stretch>
                  <a:fillRect l="-2146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1340955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b="1" u="sng" spc="-1" dirty="0">
                <a:uFill>
                  <a:solidFill>
                    <a:srgbClr val="FFFFFF"/>
                  </a:solidFill>
                </a:uFill>
                <a:ea typeface="Arial"/>
              </a:rPr>
              <a:t>Reuse : 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b="1" spc="-1" dirty="0"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mr-IN" altLang="zh-CN" b="1" spc="-1" dirty="0">
                <a:uFill>
                  <a:solidFill>
                    <a:srgbClr val="FFFFFF"/>
                  </a:solidFill>
                </a:uFill>
                <a:ea typeface="Arial"/>
              </a:rPr>
              <a:t>–</a:t>
            </a:r>
            <a:r>
              <a:rPr lang="zh-CN" alt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index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could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be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used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more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parallelism</a:t>
            </a:r>
            <a:b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Calculate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      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	from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previous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diagram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(slide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29)</a:t>
            </a:r>
            <a:b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u="sng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Fnc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1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: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Inv.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B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spline + </a:t>
            </a:r>
            <a:r>
              <a:rPr lang="en-US" i="1" u="sng" spc="-1" dirty="0">
                <a:uFill>
                  <a:solidFill>
                    <a:srgbClr val="FFFFFF"/>
                  </a:solidFill>
                </a:uFill>
                <a:ea typeface="Arial"/>
              </a:rPr>
              <a:t>f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-grid quadrature integration to generate N partitions of Density FFT grid.</a:t>
            </a:r>
            <a:b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u="sng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u="sng" spc="-1" dirty="0">
                <a:uFill>
                  <a:solidFill>
                    <a:srgbClr val="FFFFFF"/>
                  </a:solidFill>
                </a:uFill>
              </a:rPr>
              <a:t>Fnc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</a:rPr>
              <a:t>: Contribute to N-Consolidation communication into </a:t>
            </a:r>
            <a:r>
              <a:rPr lang="en-US" altLang="zh-CN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b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05636" y="1898292"/>
                <a:ext cx="1993362" cy="382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altLang="zh-CN" sz="16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636" y="1898292"/>
                <a:ext cx="1993362" cy="382156"/>
              </a:xfrm>
              <a:prstGeom prst="rect">
                <a:avLst/>
              </a:prstGeom>
              <a:blipFill rotWithShape="0"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523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855" y="29067"/>
                <a:ext cx="9092129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1300FF"/>
                    </a:solidFill>
                  </a:rPr>
                  <a:t>Creating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B-part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(W)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KS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potential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short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range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core-S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 err="1">
                    <a:solidFill>
                      <a:srgbClr val="1300FF"/>
                    </a:solidFill>
                  </a:rPr>
                  <a:t>Hartree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endParaRPr lang="en-US" i="1" dirty="0">
                  <a:solidFill>
                    <a:srgbClr val="13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" y="29067"/>
                <a:ext cx="9092129" cy="381643"/>
              </a:xfrm>
              <a:prstGeom prst="rect">
                <a:avLst/>
              </a:prstGeom>
              <a:blipFill rotWithShape="0">
                <a:blip r:embed="rId2"/>
                <a:stretch>
                  <a:fillRect l="-201" t="-4839" r="-1476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3129177" y="531535"/>
            <a:ext cx="1735843" cy="3175949"/>
            <a:chOff x="1734833" y="524783"/>
            <a:chExt cx="1735843" cy="3175949"/>
          </a:xfrm>
        </p:grpSpPr>
        <p:sp>
          <p:nvSpPr>
            <p:cNvPr id="76" name="Cube 75"/>
            <p:cNvSpPr/>
            <p:nvPr/>
          </p:nvSpPr>
          <p:spPr>
            <a:xfrm>
              <a:off x="2465979" y="225502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734833" y="524783"/>
              <a:ext cx="173584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Consolidated</a:t>
              </a:r>
              <a:br>
                <a:rPr lang="en-US" altLang="zh-CN" sz="1400" dirty="0"/>
              </a:br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on discrete </a:t>
              </a:r>
              <a:r>
                <a:rPr lang="en-US" altLang="zh-CN" sz="1400" b="1" i="1" dirty="0"/>
                <a:t>s</a:t>
              </a:r>
              <a:r>
                <a:rPr lang="en-US" altLang="zh-CN" sz="1400" dirty="0"/>
                <a:t>-space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1776120" y="2894357"/>
                  <a:ext cx="1579343" cy="806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a14:m>
                  <a:r>
                    <a:rPr lang="en-US" altLang="zh-CN" sz="14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altLang="zh-CN" sz="1400" dirty="0">
                      <a:solidFill>
                        <a:prstClr val="black"/>
                      </a:solidFill>
                    </a:rPr>
                    <a:t>,</a:t>
                  </a:r>
                </a:p>
                <a:p>
                  <a:pPr algn="ctr"/>
                  <a:r>
                    <a:rPr lang="en-US" altLang="zh-CN" sz="1400" b="1" i="1" dirty="0"/>
                    <a:t>r</a:t>
                  </a:r>
                  <a14:m>
                    <m:oMath xmlns:m="http://schemas.openxmlformats.org/officeDocument/2006/math">
                      <m:r>
                        <a:rPr lang="en-US" altLang="zh-CN" sz="1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𝒉𝒔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120" y="2894357"/>
                  <a:ext cx="1579343" cy="8063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77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2088857" y="1455199"/>
            <a:ext cx="1771466" cy="2549791"/>
            <a:chOff x="-5138464" y="2412844"/>
            <a:chExt cx="6796556" cy="2549791"/>
          </a:xfrm>
          <a:effectLst/>
        </p:grpSpPr>
        <p:cxnSp>
          <p:nvCxnSpPr>
            <p:cNvPr id="114" name="Straight Arrow Connector 113"/>
            <p:cNvCxnSpPr>
              <a:stCxn id="76" idx="2"/>
              <a:endCxn id="110" idx="2"/>
            </p:cNvCxnSpPr>
            <p:nvPr/>
          </p:nvCxnSpPr>
          <p:spPr>
            <a:xfrm flipH="1" flipV="1">
              <a:off x="-5103412" y="2412844"/>
              <a:ext cx="6761504" cy="1067201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76" idx="2"/>
              <a:endCxn id="111" idx="2"/>
            </p:cNvCxnSpPr>
            <p:nvPr/>
          </p:nvCxnSpPr>
          <p:spPr>
            <a:xfrm flipH="1" flipV="1">
              <a:off x="-5077929" y="2983627"/>
              <a:ext cx="6736021" cy="496418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76" idx="2"/>
              <a:endCxn id="112" idx="2"/>
            </p:cNvCxnSpPr>
            <p:nvPr/>
          </p:nvCxnSpPr>
          <p:spPr>
            <a:xfrm flipH="1">
              <a:off x="-5138464" y="3480045"/>
              <a:ext cx="6796556" cy="126869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76" idx="2"/>
              <a:endCxn id="113" idx="2"/>
            </p:cNvCxnSpPr>
            <p:nvPr/>
          </p:nvCxnSpPr>
          <p:spPr>
            <a:xfrm flipH="1">
              <a:off x="-5062624" y="3480045"/>
              <a:ext cx="6720716" cy="1482590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 rot="1931620">
            <a:off x="2433399" y="1715719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N-Consolidation</a:t>
            </a:r>
            <a:endParaRPr lang="en-US" sz="1400" dirty="0"/>
          </a:p>
        </p:txBody>
      </p:sp>
      <p:cxnSp>
        <p:nvCxnSpPr>
          <p:cNvPr id="134" name="Straight Arrow Connector 133"/>
          <p:cNvCxnSpPr>
            <a:stCxn id="110" idx="2"/>
            <a:endCxn id="147" idx="2"/>
          </p:cNvCxnSpPr>
          <p:nvPr/>
        </p:nvCxnSpPr>
        <p:spPr>
          <a:xfrm flipH="1">
            <a:off x="352594" y="1455199"/>
            <a:ext cx="1745399" cy="21911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15027" y="2863849"/>
            <a:ext cx="1482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Inv.</a:t>
            </a:r>
            <a:r>
              <a:rPr lang="zh-CN" altLang="en-US" sz="1200" dirty="0"/>
              <a:t> </a:t>
            </a:r>
            <a:r>
              <a:rPr lang="en-US" sz="1200" dirty="0"/>
              <a:t>B</a:t>
            </a:r>
            <a:r>
              <a:rPr lang="en-US" altLang="zh-CN" sz="1200" dirty="0"/>
              <a:t>-Spline</a:t>
            </a:r>
            <a:r>
              <a:rPr lang="zh-CN" altLang="en-US" sz="1200" dirty="0"/>
              <a:t> </a:t>
            </a:r>
            <a:r>
              <a:rPr lang="en-US" altLang="zh-CN" sz="1200" dirty="0"/>
              <a:t>interp.</a:t>
            </a:r>
            <a:endParaRPr lang="en-US" sz="1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65509" y="507292"/>
            <a:ext cx="3124564" cy="4475139"/>
            <a:chOff x="3533733" y="516734"/>
            <a:chExt cx="3124564" cy="4475139"/>
          </a:xfrm>
        </p:grpSpPr>
        <p:grpSp>
          <p:nvGrpSpPr>
            <p:cNvPr id="94" name="Group 93"/>
            <p:cNvGrpSpPr/>
            <p:nvPr/>
          </p:nvGrpSpPr>
          <p:grpSpPr>
            <a:xfrm>
              <a:off x="5235849" y="1204016"/>
              <a:ext cx="553517" cy="2966791"/>
              <a:chOff x="5417129" y="2247767"/>
              <a:chExt cx="553518" cy="2966791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5438361" y="2247767"/>
                <a:ext cx="532286" cy="2966791"/>
                <a:chOff x="6198470" y="2064158"/>
                <a:chExt cx="532286" cy="2966791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 rot="5400000">
                  <a:off x="6291353" y="3861359"/>
                  <a:ext cx="355585" cy="523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10" name="Cube 109"/>
                <p:cNvSpPr/>
                <p:nvPr/>
              </p:nvSpPr>
              <p:spPr>
                <a:xfrm>
                  <a:off x="6207606" y="206415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Cube 110"/>
                <p:cNvSpPr/>
                <p:nvPr/>
              </p:nvSpPr>
              <p:spPr>
                <a:xfrm>
                  <a:off x="6214248" y="2634941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Cube 111"/>
                <p:cNvSpPr/>
                <p:nvPr/>
              </p:nvSpPr>
              <p:spPr>
                <a:xfrm>
                  <a:off x="6198470" y="325822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Cube 112"/>
                <p:cNvSpPr/>
                <p:nvPr/>
              </p:nvSpPr>
              <p:spPr>
                <a:xfrm>
                  <a:off x="6218237" y="4613949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5417129" y="2283341"/>
                <a:ext cx="414099" cy="2929474"/>
                <a:chOff x="5312129" y="2302459"/>
                <a:chExt cx="414099" cy="2929474"/>
              </a:xfrm>
            </p:grpSpPr>
            <p:sp>
              <p:nvSpPr>
                <p:cNvPr id="100" name="Cube 99"/>
                <p:cNvSpPr>
                  <a:spLocks noChangeAspect="1"/>
                </p:cNvSpPr>
                <p:nvPr/>
              </p:nvSpPr>
              <p:spPr>
                <a:xfrm>
                  <a:off x="5397512" y="2373208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Cube 100"/>
                <p:cNvSpPr>
                  <a:spLocks noChangeAspect="1"/>
                </p:cNvSpPr>
                <p:nvPr/>
              </p:nvSpPr>
              <p:spPr>
                <a:xfrm>
                  <a:off x="5560308" y="2923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Cube 101"/>
                <p:cNvSpPr>
                  <a:spLocks noChangeAspect="1"/>
                </p:cNvSpPr>
                <p:nvPr/>
              </p:nvSpPr>
              <p:spPr>
                <a:xfrm>
                  <a:off x="5378961" y="3630930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Cube 102"/>
                <p:cNvSpPr>
                  <a:spLocks noChangeAspect="1"/>
                </p:cNvSpPr>
                <p:nvPr/>
              </p:nvSpPr>
              <p:spPr>
                <a:xfrm>
                  <a:off x="5570704" y="5077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4" name="Group 103"/>
                <p:cNvGrpSpPr/>
                <p:nvPr/>
              </p:nvGrpSpPr>
              <p:grpSpPr>
                <a:xfrm>
                  <a:off x="5312129" y="2302459"/>
                  <a:ext cx="414099" cy="2929474"/>
                  <a:chOff x="2723399" y="2152858"/>
                  <a:chExt cx="414099" cy="2929474"/>
                </a:xfrm>
              </p:grpSpPr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05959" y="2708379"/>
                    <a:ext cx="21659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2724916" y="2152858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2723399" y="3419107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925366" y="4846370"/>
                    <a:ext cx="212132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aseline="-25000" dirty="0">
                        <a:solidFill>
                          <a:schemeClr val="bg1"/>
                        </a:solidFill>
                      </a:rPr>
                      <a:t>N</a:t>
                    </a:r>
                  </a:p>
                </p:txBody>
              </p:sp>
            </p:grpSp>
          </p:grpSp>
        </p:grpSp>
        <p:sp>
          <p:nvSpPr>
            <p:cNvPr id="95" name="Rectangle 94"/>
            <p:cNvSpPr/>
            <p:nvPr/>
          </p:nvSpPr>
          <p:spPr>
            <a:xfrm>
              <a:off x="4446940" y="516734"/>
              <a:ext cx="221135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EES weighted </a:t>
              </a:r>
              <a:br>
                <a:rPr lang="en-US" altLang="zh-CN" sz="1400" dirty="0"/>
              </a:br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around each J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/>
                <p:cNvSpPr/>
                <p:nvPr/>
              </p:nvSpPr>
              <p:spPr>
                <a:xfrm>
                  <a:off x="4543370" y="4340413"/>
                  <a:ext cx="1619418" cy="651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core</m:t>
                                </m:r>
                                <m:r>
                                  <a:rPr lang="en-US" altLang="zh-CN" sz="1400" b="0" i="0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S</m:t>
                                </m:r>
                                <m:r>
                                  <a:rPr lang="en-US" altLang="zh-CN" sz="1400" b="0" i="0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altLang="zh-CN" sz="1400" b="0" i="0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40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b="1" i="1" dirty="0">
                            <a:solidFill>
                              <a:prstClr val="black"/>
                            </a:solidFill>
                          </a:rPr>
                          <m:t>s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near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370" y="4340413"/>
                  <a:ext cx="1619418" cy="6514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95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/>
            <p:cNvCxnSpPr>
              <a:stCxn id="111" idx="2"/>
              <a:endCxn id="148" idx="2"/>
            </p:cNvCxnSpPr>
            <p:nvPr/>
          </p:nvCxnSpPr>
          <p:spPr>
            <a:xfrm flipH="1" flipV="1">
              <a:off x="3533733" y="2024888"/>
              <a:ext cx="1739126" cy="10536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Straight Arrow Connector 137"/>
          <p:cNvCxnSpPr>
            <a:stCxn id="113" idx="2"/>
            <a:endCxn id="150" idx="2"/>
          </p:cNvCxnSpPr>
          <p:nvPr/>
        </p:nvCxnSpPr>
        <p:spPr>
          <a:xfrm flipH="1">
            <a:off x="352594" y="4004990"/>
            <a:ext cx="1756030" cy="21911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-182967" y="531652"/>
            <a:ext cx="1548118" cy="4459089"/>
            <a:chOff x="7478474" y="519183"/>
            <a:chExt cx="1548118" cy="4459089"/>
          </a:xfrm>
        </p:grpSpPr>
        <p:grpSp>
          <p:nvGrpSpPr>
            <p:cNvPr id="2" name="Group 1"/>
            <p:cNvGrpSpPr/>
            <p:nvPr/>
          </p:nvGrpSpPr>
          <p:grpSpPr>
            <a:xfrm>
              <a:off x="7989142" y="1204016"/>
              <a:ext cx="582614" cy="2969609"/>
              <a:chOff x="7989142" y="1204016"/>
              <a:chExt cx="582614" cy="2969609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8014035" y="1204016"/>
                <a:ext cx="557721" cy="2966791"/>
                <a:chOff x="6908707" y="2008172"/>
                <a:chExt cx="557721" cy="2966791"/>
              </a:xfrm>
            </p:grpSpPr>
            <p:sp>
              <p:nvSpPr>
                <p:cNvPr id="146" name="TextBox 145"/>
                <p:cNvSpPr txBox="1"/>
                <p:nvPr/>
              </p:nvSpPr>
              <p:spPr>
                <a:xfrm rot="5400000">
                  <a:off x="7027025" y="3851536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47" name="Cube 146"/>
                <p:cNvSpPr/>
                <p:nvPr/>
              </p:nvSpPr>
              <p:spPr>
                <a:xfrm>
                  <a:off x="6908707" y="2008172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Cube 147"/>
                <p:cNvSpPr/>
                <p:nvPr/>
              </p:nvSpPr>
              <p:spPr>
                <a:xfrm>
                  <a:off x="6921622" y="256899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Cube 148"/>
                <p:cNvSpPr/>
                <p:nvPr/>
              </p:nvSpPr>
              <p:spPr>
                <a:xfrm>
                  <a:off x="6921622" y="316887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Cube 149"/>
                <p:cNvSpPr/>
                <p:nvPr/>
              </p:nvSpPr>
              <p:spPr>
                <a:xfrm>
                  <a:off x="6908707" y="455796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>
                  <a:spLocks noChangeAspect="1"/>
                </p:cNvSpPr>
                <p:nvPr/>
              </p:nvSpPr>
              <p:spPr>
                <a:xfrm>
                  <a:off x="6987319" y="2135959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>
                  <a:spLocks noChangeAspect="1"/>
                </p:cNvSpPr>
                <p:nvPr/>
              </p:nvSpPr>
              <p:spPr>
                <a:xfrm>
                  <a:off x="7180724" y="2686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>
                  <a:spLocks noChangeAspect="1"/>
                </p:cNvSpPr>
                <p:nvPr/>
              </p:nvSpPr>
              <p:spPr>
                <a:xfrm>
                  <a:off x="6974431" y="3386094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>
                  <a:spLocks noChangeAspect="1"/>
                </p:cNvSpPr>
                <p:nvPr/>
              </p:nvSpPr>
              <p:spPr>
                <a:xfrm>
                  <a:off x="7180724" y="4840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7989142" y="1236816"/>
                <a:ext cx="422842" cy="2936809"/>
                <a:chOff x="2713549" y="2146218"/>
                <a:chExt cx="422842" cy="2936809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2901447" y="2699323"/>
                  <a:ext cx="216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2728804" y="2146218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2713549" y="3394399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2924259" y="4847065"/>
                  <a:ext cx="212132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7667832" y="4363424"/>
                  <a:ext cx="1138645" cy="614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zh-CN" alt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400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7832" y="4363424"/>
                  <a:ext cx="1138645" cy="61484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4653" b="-10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Rectangle 140"/>
            <p:cNvSpPr/>
            <p:nvPr/>
          </p:nvSpPr>
          <p:spPr>
            <a:xfrm>
              <a:off x="7478474" y="519183"/>
              <a:ext cx="15481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Core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densities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i="1" dirty="0"/>
                <a:t>f</a:t>
              </a:r>
              <a:r>
                <a:rPr lang="en-US" altLang="zh-CN" sz="1400" dirty="0"/>
                <a:t>-grid</a:t>
              </a:r>
            </a:p>
          </p:txBody>
        </p:sp>
      </p:grpSp>
      <p:cxnSp>
        <p:nvCxnSpPr>
          <p:cNvPr id="166" name="Straight Arrow Connector 165"/>
          <p:cNvCxnSpPr>
            <a:stCxn id="107" idx="1"/>
            <a:endCxn id="149" idx="4"/>
          </p:cNvCxnSpPr>
          <p:nvPr/>
        </p:nvCxnSpPr>
        <p:spPr>
          <a:xfrm flipH="1" flipV="1">
            <a:off x="678295" y="2637811"/>
            <a:ext cx="1389330" cy="12475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6" idx="4"/>
            <a:endCxn id="67" idx="2"/>
          </p:cNvCxnSpPr>
          <p:nvPr/>
        </p:nvCxnSpPr>
        <p:spPr>
          <a:xfrm>
            <a:off x="4173109" y="2522400"/>
            <a:ext cx="1524614" cy="124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173109" y="1808732"/>
                <a:ext cx="1687254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latin typeface="Cambria Math" charset="0"/>
                            </a:rPr>
                            <m:t>FFT</m:t>
                          </m:r>
                        </m:e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,+,</m:t>
                          </m:r>
                          <m:r>
                            <m:rPr>
                              <m:sty m:val="p"/>
                            </m:rPr>
                            <a:rPr lang="en-US" sz="1200" i="0" dirty="0" smtClean="0">
                              <a:latin typeface="Cambria Math" panose="02040503050406030204" pitchFamily="18" charset="0"/>
                            </a:rPr>
                            <m:t>EES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H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short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09" y="1808732"/>
                <a:ext cx="1687254" cy="493148"/>
              </a:xfrm>
              <a:prstGeom prst="rect">
                <a:avLst/>
              </a:prstGeom>
              <a:blipFill rotWithShape="0">
                <a:blip r:embed="rId6"/>
                <a:stretch>
                  <a:fillRect t="-246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99317" y="2957009"/>
                <a:ext cx="1651478" cy="5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1400" b="1" i="1" dirty="0">
                  <a:solidFill>
                    <a:prstClr val="black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17" y="2957009"/>
                <a:ext cx="1651478" cy="537711"/>
              </a:xfrm>
              <a:prstGeom prst="rect">
                <a:avLst/>
              </a:prstGeom>
              <a:blipFill rotWithShape="0"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5697723" y="2274191"/>
            <a:ext cx="417036" cy="417000"/>
            <a:chOff x="1937666" y="1433053"/>
            <a:chExt cx="417036" cy="417000"/>
          </a:xfrm>
        </p:grpSpPr>
        <p:sp>
          <p:nvSpPr>
            <p:cNvPr id="67" name="Cube 66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232673" y="546525"/>
            <a:ext cx="1854418" cy="3175949"/>
            <a:chOff x="1638584" y="524783"/>
            <a:chExt cx="1854418" cy="3175949"/>
          </a:xfrm>
        </p:grpSpPr>
        <p:sp>
          <p:nvSpPr>
            <p:cNvPr id="71" name="Cube 70"/>
            <p:cNvSpPr/>
            <p:nvPr/>
          </p:nvSpPr>
          <p:spPr>
            <a:xfrm>
              <a:off x="2465979" y="225502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34833" y="524783"/>
              <a:ext cx="17358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on discrete </a:t>
              </a:r>
              <a:r>
                <a:rPr lang="en-US" altLang="zh-CN" sz="1400" b="1" i="1" dirty="0"/>
                <a:t>s</a:t>
              </a:r>
              <a:r>
                <a:rPr lang="en-US" altLang="zh-CN" sz="1400" dirty="0"/>
                <a:t>-space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638584" y="2894357"/>
                  <a:ext cx="1854418" cy="806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a14:m>
                  <a:r>
                    <a:rPr lang="en-US" altLang="zh-CN" sz="14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altLang="zh-CN" sz="1400" dirty="0">
                      <a:solidFill>
                        <a:prstClr val="black"/>
                      </a:solidFill>
                    </a:rPr>
                    <a:t>,</a:t>
                  </a:r>
                </a:p>
                <a:p>
                  <a:pPr algn="ctr"/>
                  <a:r>
                    <a:rPr lang="en-US" altLang="zh-CN" sz="1400" b="1" i="1" dirty="0"/>
                    <a:t>r</a:t>
                  </a:r>
                  <a14:m>
                    <m:oMath xmlns:m="http://schemas.openxmlformats.org/officeDocument/2006/math">
                      <m:r>
                        <a:rPr lang="en-US" altLang="zh-CN" sz="1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𝒉𝒔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584" y="2894357"/>
                  <a:ext cx="1854418" cy="8063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28" b="-127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Straight Arrow Connector 73"/>
          <p:cNvCxnSpPr>
            <a:stCxn id="67" idx="4"/>
            <a:endCxn id="71" idx="2"/>
          </p:cNvCxnSpPr>
          <p:nvPr/>
        </p:nvCxnSpPr>
        <p:spPr>
          <a:xfrm>
            <a:off x="6010509" y="2534816"/>
            <a:ext cx="2049559" cy="257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242849" y="1747870"/>
                <a:ext cx="1687254" cy="69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mr-IN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dirty="0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200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b="0" i="1" dirty="0" smtClean="0"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dirty="0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1200" b="0" i="1" dirty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 dirty="0" smtClean="0"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b="0" i="1" dirty="0" smtClean="0">
                              <a:latin typeface="Cambria Math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mr-IN" sz="1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12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dirty="0" smtClean="0">
                                      <a:latin typeface="Cambria Math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12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 dirty="0"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i="1" dirty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latin typeface="Cambria Math" charset="0"/>
                            </a:rPr>
                            <m:t>FFT</m:t>
                          </m:r>
                        </m:e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,−)</m:t>
                          </m:r>
                        </m:sup>
                      </m:sSup>
                    </m:oMath>
                  </m:oMathPara>
                </a14:m>
                <a:endParaRPr lang="en-US" sz="1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H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short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849" y="1747870"/>
                <a:ext cx="1687254" cy="691151"/>
              </a:xfrm>
              <a:prstGeom prst="rect">
                <a:avLst/>
              </a:prstGeom>
              <a:blipFill rotWithShape="0">
                <a:blip r:embed="rId9"/>
                <a:stretch>
                  <a:fillRect r="-23105" b="-37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5179335" y="568719"/>
            <a:ext cx="1735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in the</a:t>
            </a:r>
            <a:r>
              <a:rPr lang="zh-CN" altLang="en-US" sz="1400" dirty="0"/>
              <a:t> </a:t>
            </a:r>
            <a:r>
              <a:rPr lang="en-US" altLang="zh-CN" sz="1400" b="1" i="1" dirty="0"/>
              <a:t>g</a:t>
            </a:r>
            <a:r>
              <a:rPr lang="en-US" altLang="zh-CN" sz="1400" dirty="0"/>
              <a:t>-space</a:t>
            </a:r>
          </a:p>
        </p:txBody>
      </p:sp>
    </p:spTree>
    <p:extLst>
      <p:ext uri="{BB962C8B-B14F-4D97-AF65-F5344CB8AC3E}">
        <p14:creationId xmlns:p14="http://schemas.microsoft.com/office/powerpoint/2010/main" val="633477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stomShape 3"/>
              <p:cNvSpPr/>
              <p:nvPr/>
            </p:nvSpPr>
            <p:spPr>
              <a:xfrm>
                <a:off x="0" y="377880"/>
                <a:ext cx="9143999" cy="45714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/>
              <a:lstStyle/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Reuse : 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mr-IN" altLang="zh-CN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–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k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index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could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be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used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for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more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parallelism</a:t>
                </a:r>
                <a:endParaRPr lang="en-US" sz="1400" b="1" u="sng" spc="-1" dirty="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Fnc0: </a:t>
                </a:r>
                <a:r>
                  <a:rPr lang="en-US" altLang="zh-CN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Inv.</a:t>
                </a:r>
                <a:r>
                  <a:rPr lang="zh-CN" altLang="en-US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 </a:t>
                </a:r>
                <a:r>
                  <a:rPr lang="en-US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B</a:t>
                </a:r>
                <a:r>
                  <a:rPr lang="en-US" altLang="zh-CN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-</a:t>
                </a:r>
                <a:r>
                  <a:rPr lang="en-US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spline + </a:t>
                </a:r>
                <a:r>
                  <a:rPr lang="en-US" sz="1400" b="0" i="1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f</a:t>
                </a:r>
                <a:r>
                  <a:rPr lang="en-US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-</a:t>
                </a:r>
                <a:r>
                  <a:rPr lang="en-US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grid </a:t>
                </a:r>
                <a:r>
                  <a:rPr lang="en-US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quadrature integration to generate N partitions of Density EES FFT grid.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Fnc1: Contribute to N-Consolidation communication into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[pencils] 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Receive from core1Atom the appropriate part of grid.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Charm FFT R to G result lands in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SmoothCoreG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.</a:t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SmoothCoreG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[pencils]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Complete Charm FFT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Send result to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rhoG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[pencils], which has different pencils.</a:t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rhoG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[pencils] 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Receive		       from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SmoothCoreG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Multiply by D(</a:t>
                </a:r>
                <a:r>
                  <a:rPr lang="en-US" sz="1400" b="1" i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)</a:t>
                </a:r>
                <a14:m>
                  <m:oMath xmlns:m="http://schemas.openxmlformats.org/officeDocument/2006/math">
                    <m:r>
                      <a:rPr lang="en-US" sz="140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</m:oMath>
                </a14:m>
                <a:r>
                  <a:rPr lang="en-US" altLang="zh-CN" sz="1400" spc="-1" baseline="30000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(short)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(</a:t>
                </a:r>
                <a:r>
                  <a:rPr lang="en-US" altLang="zh-CN" sz="1400" b="1" i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)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Charm FFT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</a:t>
                </a:r>
                <a:b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	</a:t>
                </a: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rhoR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[pencils]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Complete Charm FFT to create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Add up the KS pot. pieces, see slide 32.</a:t>
                </a: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r>
                  <a:rPr lang="en-US" sz="1400" b="0" u="sng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             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7880"/>
                <a:ext cx="9143999" cy="4571460"/>
              </a:xfrm>
              <a:prstGeom prst="rect">
                <a:avLst/>
              </a:prstGeom>
              <a:blipFill rotWithShape="0">
                <a:blip r:embed="rId2"/>
                <a:stretch>
                  <a:fillRect l="-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855" y="29067"/>
                <a:ext cx="9092129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Creating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the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B-part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(W)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KS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potential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of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short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range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core-S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 err="1">
                    <a:solidFill>
                      <a:schemeClr val="tx1"/>
                    </a:solidFill>
                  </a:rPr>
                  <a:t>Hartree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e>
                      <m:sup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𝑾</m:t>
                        </m:r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𝐜𝐨𝐫𝐞</m:t>
                        </m:r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𝐇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𝐬𝐡𝐨𝐫𝐭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endParaRPr lang="en-US" sz="16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" y="29067"/>
                <a:ext cx="9092129" cy="348813"/>
              </a:xfrm>
              <a:prstGeom prst="rect">
                <a:avLst/>
              </a:prstGeom>
              <a:blipFill rotWithShape="0">
                <a:blip r:embed="rId3"/>
                <a:stretch>
                  <a:fillRect t="-175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39135" y="3195801"/>
                <a:ext cx="1899558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35" y="3195801"/>
                <a:ext cx="1899558" cy="317331"/>
              </a:xfrm>
              <a:prstGeom prst="rect">
                <a:avLst/>
              </a:prstGeom>
              <a:blipFill rotWithShape="0"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796286" y="4255115"/>
                <a:ext cx="1866665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short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>
                                  <a:latin typeface="Cambria Math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286" y="4255115"/>
                <a:ext cx="1866665" cy="317331"/>
              </a:xfrm>
              <a:prstGeom prst="rect">
                <a:avLst/>
              </a:prstGeom>
              <a:blipFill rotWithShape="0">
                <a:blip r:embed="rId5"/>
                <a:stretch>
                  <a:fillRect r="-2288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27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5511" y="41206"/>
            <a:ext cx="3950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Example KS state</a:t>
            </a:r>
          </a:p>
        </p:txBody>
      </p:sp>
      <p:sp>
        <p:nvSpPr>
          <p:cNvPr id="6" name="Cube 5"/>
          <p:cNvSpPr/>
          <p:nvPr/>
        </p:nvSpPr>
        <p:spPr>
          <a:xfrm>
            <a:off x="2342919" y="1299771"/>
            <a:ext cx="5150498" cy="3415004"/>
          </a:xfrm>
          <a:prstGeom prst="cube">
            <a:avLst/>
          </a:prstGeom>
          <a:scene3d>
            <a:camera prst="orthographicFront"/>
            <a:lightRig rig="threePt" dir="t">
              <a:rot lat="0" lon="0" rev="2700000"/>
            </a:lightRig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44194" y="4408954"/>
                <a:ext cx="474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258" y="5878605"/>
                <a:ext cx="56893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47456" y="3882668"/>
                <a:ext cx="48205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940" y="5176890"/>
                <a:ext cx="577979" cy="490840"/>
              </a:xfrm>
              <a:prstGeom prst="rect">
                <a:avLst/>
              </a:prstGeom>
              <a:blipFill rotWithShape="0"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61718" y="2612721"/>
                <a:ext cx="464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957" y="3483628"/>
                <a:ext cx="553420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534643" y="2099389"/>
            <a:ext cx="733786" cy="724778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66231" y="2396639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26379" y="2342007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70954" y="3533073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29236" y="3798066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14310" y="3069264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693978" y="1364602"/>
            <a:ext cx="794593" cy="734786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>
              <a:rot lat="0" lon="0" rev="8700000"/>
            </a:lightRig>
          </a:scene3d>
          <a:sp3d>
            <a:bevelT w="762000" h="5080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21051" y="909521"/>
                <a:ext cx="3877728" cy="402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500" dirty="0">
                    <a:solidFill>
                      <a:prstClr val="black"/>
                    </a:solidFill>
                  </a:rPr>
                  <a:t>Localized ion core states,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𝐼𝐽</m:t>
                        </m:r>
                      </m:sub>
                      <m:sup>
                        <m:d>
                          <m:dPr>
                            <m:ctrlPr>
                              <a:rPr lang="en-US" sz="15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en-US" sz="15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embedded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68" y="1212694"/>
                <a:ext cx="5120889" cy="506357"/>
              </a:xfrm>
              <a:prstGeom prst="rect">
                <a:avLst/>
              </a:prstGeom>
              <a:blipFill rotWithShape="0">
                <a:blip r:embed="rId6"/>
                <a:stretch>
                  <a:fillRect l="-1190" r="-595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980764" y="3058071"/>
                <a:ext cx="1230593" cy="549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𝒓</m:t>
                      </m:r>
                      <m:r>
                        <a:rPr lang="en-US" sz="24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685" y="4077427"/>
                <a:ext cx="1578317" cy="7016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501302" y="1553415"/>
                <a:ext cx="1226371" cy="336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02" y="2071220"/>
                <a:ext cx="1635161" cy="417102"/>
              </a:xfrm>
              <a:prstGeom prst="rect">
                <a:avLst/>
              </a:prstGeom>
              <a:blipFill rotWithShape="0"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1536" y="4747813"/>
                <a:ext cx="4415952" cy="377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500" dirty="0">
                    <a:solidFill>
                      <a:prstClr val="black"/>
                    </a:solidFill>
                  </a:rPr>
                  <a:t>in the smooth part of the state,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sz="15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en-US" sz="150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that fills </a:t>
                </a:r>
                <a:r>
                  <a:rPr lang="en-US" sz="1500" i="1" dirty="0">
                    <a:solidFill>
                      <a:prstClr val="black"/>
                    </a:solidFill>
                  </a:rPr>
                  <a:t>D</a:t>
                </a:r>
                <a:r>
                  <a:rPr lang="en-US" sz="1500" dirty="0">
                    <a:solidFill>
                      <a:prstClr val="black"/>
                    </a:solidFill>
                  </a:rPr>
                  <a:t>(</a:t>
                </a:r>
                <a:r>
                  <a:rPr lang="en-US" sz="1500" b="1" i="1" dirty="0">
                    <a:solidFill>
                      <a:prstClr val="black"/>
                    </a:solidFill>
                  </a:rPr>
                  <a:t>h</a:t>
                </a:r>
                <a:r>
                  <a:rPr lang="en-US" sz="1500" dirty="0">
                    <a:solidFill>
                      <a:prstClr val="black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714" y="6330417"/>
                <a:ext cx="5845703" cy="473078"/>
              </a:xfrm>
              <a:prstGeom prst="rect">
                <a:avLst/>
              </a:prstGeom>
              <a:blipFill rotWithShape="0">
                <a:blip r:embed="rId9"/>
                <a:stretch>
                  <a:fillRect l="-1147" r="-209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07928" y="2297380"/>
                <a:ext cx="1226371" cy="336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37" y="3063174"/>
                <a:ext cx="1635161" cy="417102"/>
              </a:xfrm>
              <a:prstGeom prst="rect">
                <a:avLst/>
              </a:prstGeom>
              <a:blipFill rotWithShape="0">
                <a:blip r:embed="rId10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97333" y="599110"/>
            <a:ext cx="1480094" cy="731932"/>
            <a:chOff x="111844" y="798812"/>
            <a:chExt cx="1973459" cy="9759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844" y="798812"/>
                  <a:ext cx="1973459" cy="9759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0   0</m:t>
                        </m:r>
                      </m:oMath>
                    </m:oMathPara>
                  </a14:m>
                  <a:endParaRPr lang="en-US" sz="1350" i="1" dirty="0">
                    <a:solidFill>
                      <a:prstClr val="black"/>
                    </a:solidFill>
                    <a:latin typeface="Cambria Math" panose="02040503050406030204" pitchFamily="18" charset="0"/>
                  </a:endParaRPr>
                </a:p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   0 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0 </m:t>
                        </m:r>
                      </m:oMath>
                    </m:oMathPara>
                  </a14:m>
                  <a:b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0   0 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4" y="798812"/>
                  <a:ext cx="1973459" cy="94525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ket 21"/>
            <p:cNvSpPr/>
            <p:nvPr/>
          </p:nvSpPr>
          <p:spPr>
            <a:xfrm flipH="1">
              <a:off x="1701273" y="861521"/>
              <a:ext cx="130629" cy="855950"/>
            </a:xfrm>
            <a:prstGeom prst="leftBracket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5" name="Left Bracket 4"/>
            <p:cNvSpPr/>
            <p:nvPr/>
          </p:nvSpPr>
          <p:spPr>
            <a:xfrm>
              <a:off x="951722" y="849086"/>
              <a:ext cx="130629" cy="855950"/>
            </a:xfrm>
            <a:prstGeom prst="leftBracket">
              <a:avLst/>
            </a:prstGeom>
            <a:ln w="19050" cmpd="sng">
              <a:solidFill>
                <a:srgbClr val="080808">
                  <a:alpha val="74000"/>
                </a:srgbClr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108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15176" y="29067"/>
            <a:ext cx="713266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Creating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the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B-part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(W)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KS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potential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of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long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range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core-tot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err="1">
                <a:solidFill>
                  <a:schemeClr val="tx1"/>
                </a:solidFill>
              </a:rPr>
              <a:t>Hartree</a:t>
            </a:r>
            <a:endParaRPr lang="en-US" sz="1600" b="1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016" y="560682"/>
            <a:ext cx="9144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altLang="zh-CN" sz="1400" b="1" dirty="0" err="1"/>
              <a:t>SmoothCoreG</a:t>
            </a:r>
            <a:r>
              <a:rPr lang="en-US" sz="1400" b="1" dirty="0"/>
              <a:t>[pencils]</a:t>
            </a:r>
            <a:br>
              <a:rPr lang="en-US" altLang="zh-CN" sz="1400" dirty="0"/>
            </a:br>
            <a:endParaRPr lang="en-US" altLang="zh-CN" sz="140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Fnc0:</a:t>
            </a:r>
            <a:r>
              <a:rPr lang="zh-CN" altLang="en-US" sz="1400" dirty="0"/>
              <a:t> </a:t>
            </a:r>
            <a:r>
              <a:rPr lang="en-US" altLang="zh-CN" sz="1400" dirty="0"/>
              <a:t>Calculate			</a:t>
            </a:r>
            <a:r>
              <a:rPr lang="zh-CN" altLang="en-US" sz="1400" dirty="0"/>
              <a:t> 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i="1" dirty="0"/>
              <a:t>g</a:t>
            </a:r>
            <a:r>
              <a:rPr lang="en-US" altLang="zh-CN" sz="1400" dirty="0"/>
              <a:t>’s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pencils</a:t>
            </a:r>
            <a:br>
              <a:rPr lang="en-US" altLang="zh-CN" sz="1400" dirty="0"/>
            </a:br>
            <a:endParaRPr lang="en-US" altLang="zh-CN" sz="1400" dirty="0"/>
          </a:p>
          <a:p>
            <a:pPr marL="800100" lvl="1" indent="-342900"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Send result to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[pencils], which has different pencils.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[pencils]</a:t>
            </a:r>
            <a:b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Receive		       from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Charm FFT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G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dirty="0"/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rhoR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[pencils]</a:t>
            </a:r>
            <a:b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Complete Charm FFT to create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Add up the KS pot. pieces, see slide 32.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32915" y="-3763"/>
                <a:ext cx="2407069" cy="381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tot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long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915" y="-3763"/>
                <a:ext cx="2407069" cy="381643"/>
              </a:xfrm>
              <a:prstGeom prst="rect">
                <a:avLst/>
              </a:prstGeom>
              <a:blipFill rotWithShape="0">
                <a:blip r:embed="rId2"/>
                <a:stretch>
                  <a:fillRect r="-531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04013" y="950622"/>
                <a:ext cx="1843132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acc>
                            <m:accPr>
                              <m:chr m:val="̅"/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  <m:r>
                            <a:rPr lang="zh-CN" altLang="en-US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013" y="950622"/>
                <a:ext cx="1843132" cy="322268"/>
              </a:xfrm>
              <a:prstGeom prst="rect">
                <a:avLst/>
              </a:prstGeom>
              <a:blipFill rotWithShape="0"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50732" y="2258980"/>
                <a:ext cx="1944442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32" y="2258980"/>
                <a:ext cx="1944442" cy="317331"/>
              </a:xfrm>
              <a:prstGeom prst="rect">
                <a:avLst/>
              </a:prstGeom>
              <a:blipFill rotWithShape="0"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95174" y="3335010"/>
                <a:ext cx="1912382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74" y="3335010"/>
                <a:ext cx="1912382" cy="317331"/>
              </a:xfrm>
              <a:prstGeom prst="rect">
                <a:avLst/>
              </a:prstGeom>
              <a:blipFill rotWithShape="0">
                <a:blip r:embed="rId5"/>
                <a:stretch>
                  <a:fillRect r="-382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11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/>
          <p:cNvGrpSpPr/>
          <p:nvPr/>
        </p:nvGrpSpPr>
        <p:grpSpPr>
          <a:xfrm>
            <a:off x="120581" y="707667"/>
            <a:ext cx="3819963" cy="4049761"/>
            <a:chOff x="97533" y="751937"/>
            <a:chExt cx="3752184" cy="4009201"/>
          </a:xfrm>
        </p:grpSpPr>
        <p:grpSp>
          <p:nvGrpSpPr>
            <p:cNvPr id="19" name="Group 18"/>
            <p:cNvGrpSpPr/>
            <p:nvPr/>
          </p:nvGrpSpPr>
          <p:grpSpPr>
            <a:xfrm>
              <a:off x="97534" y="1179966"/>
              <a:ext cx="3752183" cy="457521"/>
              <a:chOff x="219456" y="2167518"/>
              <a:chExt cx="3752183" cy="457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19456" y="2354580"/>
                    <a:ext cx="815736" cy="2704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56" y="2354580"/>
                    <a:ext cx="815736" cy="27045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941" t="-2222" r="-220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3" idx="2"/>
                <a:endCxn id="11" idx="3"/>
              </p:cNvCxnSpPr>
              <p:nvPr/>
            </p:nvCxnSpPr>
            <p:spPr>
              <a:xfrm flipH="1" flipV="1">
                <a:off x="1035192" y="2489810"/>
                <a:ext cx="2936447" cy="70372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078937" y="2167518"/>
                <a:ext cx="2362964" cy="274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i="1" dirty="0"/>
                  <a:t>N-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Inv.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B-Splines</a:t>
                </a:r>
                <a:endParaRPr lang="en-US" sz="1200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97533" y="1572630"/>
              <a:ext cx="3752184" cy="700602"/>
              <a:chOff x="219455" y="2001038"/>
              <a:chExt cx="3752184" cy="7006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19455" y="2431181"/>
                    <a:ext cx="815736" cy="2704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55" y="2431181"/>
                    <a:ext cx="815736" cy="27045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941" t="-2222" r="-220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/>
              <p:cNvCxnSpPr>
                <a:stCxn id="93" idx="2"/>
                <a:endCxn id="21" idx="3"/>
              </p:cNvCxnSpPr>
              <p:nvPr/>
            </p:nvCxnSpPr>
            <p:spPr>
              <a:xfrm flipH="1">
                <a:off x="1035191" y="2001038"/>
                <a:ext cx="2936448" cy="565373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97534" y="1572629"/>
              <a:ext cx="3752183" cy="1302721"/>
              <a:chOff x="219456" y="1471180"/>
              <a:chExt cx="3752183" cy="1302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219456" y="2503442"/>
                    <a:ext cx="815736" cy="2704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56" y="2503442"/>
                    <a:ext cx="815736" cy="27045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2222" r="-220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>
                <a:stCxn id="93" idx="2"/>
                <a:endCxn id="26" idx="3"/>
              </p:cNvCxnSpPr>
              <p:nvPr/>
            </p:nvCxnSpPr>
            <p:spPr>
              <a:xfrm flipH="1">
                <a:off x="1035192" y="1471180"/>
                <a:ext cx="2936447" cy="1167491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97533" y="1572629"/>
              <a:ext cx="3752184" cy="2679280"/>
              <a:chOff x="219456" y="-54241"/>
              <a:chExt cx="3752184" cy="26792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219456" y="2354580"/>
                    <a:ext cx="815736" cy="2704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𝐼𝑁𝑐</m:t>
                              </m:r>
                            </m:sub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56" y="2354580"/>
                    <a:ext cx="815736" cy="27045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941" t="-2222" r="-220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>
                <a:stCxn id="93" idx="2"/>
                <a:endCxn id="30" idx="3"/>
              </p:cNvCxnSpPr>
              <p:nvPr/>
            </p:nvCxnSpPr>
            <p:spPr>
              <a:xfrm flipH="1">
                <a:off x="1035192" y="-54241"/>
                <a:ext cx="2936448" cy="2544051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 rot="5400000">
              <a:off x="292333" y="3189244"/>
              <a:ext cx="459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8570" y="4578322"/>
              <a:ext cx="1343100" cy="1828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200" dirty="0"/>
                <a:t>Size:</a:t>
              </a:r>
              <a:r>
                <a:rPr lang="zh-CN" altLang="en-US" sz="1200" dirty="0"/>
                <a:t> </a:t>
              </a:r>
              <a:r>
                <a:rPr lang="en-US" altLang="zh-CN" sz="1200" i="1" dirty="0" err="1"/>
                <a:t>NN</a:t>
              </a:r>
              <a:r>
                <a:rPr lang="en-US" altLang="zh-CN" sz="1200" baseline="-25000" dirty="0" err="1"/>
                <a:t>c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all</a:t>
              </a:r>
              <a:r>
                <a:rPr lang="zh-CN" altLang="en-US" sz="1200" dirty="0"/>
                <a:t> </a:t>
              </a:r>
              <a:r>
                <a:rPr lang="en-US" altLang="zh-CN" sz="1200" i="1" dirty="0"/>
                <a:t>N</a:t>
              </a:r>
              <a:r>
                <a:rPr lang="en-US" altLang="zh-CN" sz="1200" baseline="-25000" dirty="0"/>
                <a:t>KS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4687" y="751937"/>
              <a:ext cx="761427" cy="412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200" dirty="0"/>
                <a:t>grouped</a:t>
              </a:r>
            </a:p>
            <a:p>
              <a:pPr algn="ctr"/>
              <a:r>
                <a:rPr lang="en-US" altLang="zh-CN" sz="1200" i="1" dirty="0"/>
                <a:t>Z</a:t>
              </a:r>
              <a:r>
                <a:rPr lang="zh-CN" altLang="en-US" sz="1200" i="1" dirty="0"/>
                <a:t> </a:t>
              </a:r>
              <a:r>
                <a:rPr lang="en-US" altLang="zh-CN" sz="1200" dirty="0"/>
                <a:t>matrices: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3755939" y="749430"/>
                <a:ext cx="898100" cy="270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39" y="749430"/>
                <a:ext cx="898100" cy="270345"/>
              </a:xfrm>
              <a:prstGeom prst="rect">
                <a:avLst/>
              </a:prstGeom>
              <a:blipFill rotWithShape="0">
                <a:blip r:embed="rId6"/>
                <a:stretch>
                  <a:fillRect l="-3401" r="-1972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Cube 92"/>
          <p:cNvSpPr/>
          <p:nvPr/>
        </p:nvSpPr>
        <p:spPr>
          <a:xfrm>
            <a:off x="3940544" y="1273401"/>
            <a:ext cx="424569" cy="42121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0" name="TextBox 109"/>
          <p:cNvSpPr txBox="1"/>
          <p:nvPr/>
        </p:nvSpPr>
        <p:spPr>
          <a:xfrm>
            <a:off x="3984481" y="1378901"/>
            <a:ext cx="220508" cy="31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I</a:t>
            </a:r>
            <a:endParaRPr lang="en-US" sz="1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3646991" y="2312516"/>
                <a:ext cx="1051504" cy="557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altLang="zh-CN" sz="1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1200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91" y="2312516"/>
                <a:ext cx="1051504" cy="557854"/>
              </a:xfrm>
              <a:prstGeom prst="rect">
                <a:avLst/>
              </a:prstGeom>
              <a:blipFill rotWithShape="0">
                <a:blip r:embed="rId7"/>
                <a:stretch>
                  <a:fillRect b="-46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/>
          <p:cNvGrpSpPr/>
          <p:nvPr/>
        </p:nvGrpSpPr>
        <p:grpSpPr>
          <a:xfrm>
            <a:off x="4258980" y="1517432"/>
            <a:ext cx="2433230" cy="554940"/>
            <a:chOff x="4183769" y="1553592"/>
            <a:chExt cx="2390057" cy="549382"/>
          </a:xfrm>
        </p:grpSpPr>
        <p:cxnSp>
          <p:nvCxnSpPr>
            <p:cNvPr id="125" name="Straight Arrow Connector 124"/>
            <p:cNvCxnSpPr>
              <a:stCxn id="130" idx="2"/>
              <a:endCxn id="93" idx="4"/>
            </p:cNvCxnSpPr>
            <p:nvPr/>
          </p:nvCxnSpPr>
          <p:spPr>
            <a:xfrm flipH="1">
              <a:off x="4183769" y="1553592"/>
              <a:ext cx="2390057" cy="19038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311822" y="1607179"/>
                  <a:ext cx="2100519" cy="495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2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FFT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,−,</m:t>
                            </m:r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𝐼𝑐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EES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CN" sz="1200" b="0" i="1" smtClean="0">
                                <a:latin typeface="Cambria Math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mr-IN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latin typeface="Cambria Math" charset="0"/>
                                      </a:rPr>
                                      <m:t>c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2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822" y="1607179"/>
                  <a:ext cx="2100519" cy="49579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Group 187"/>
          <p:cNvGrpSpPr/>
          <p:nvPr/>
        </p:nvGrpSpPr>
        <p:grpSpPr>
          <a:xfrm>
            <a:off x="8487469" y="1254171"/>
            <a:ext cx="424569" cy="421219"/>
            <a:chOff x="1937666" y="1433053"/>
            <a:chExt cx="417036" cy="417000"/>
          </a:xfrm>
        </p:grpSpPr>
        <p:sp>
          <p:nvSpPr>
            <p:cNvPr id="199" name="Cube 198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/>
          <p:cNvSpPr txBox="1"/>
          <p:nvPr/>
        </p:nvSpPr>
        <p:spPr>
          <a:xfrm>
            <a:off x="8513934" y="1348957"/>
            <a:ext cx="220508" cy="31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I</a:t>
            </a:r>
            <a:endParaRPr lang="en-US" sz="1400" i="1" dirty="0">
              <a:solidFill>
                <a:schemeClr val="bg1"/>
              </a:solidFill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6692209" y="1254170"/>
            <a:ext cx="424570" cy="421219"/>
            <a:chOff x="1937666" y="1433053"/>
            <a:chExt cx="417036" cy="417000"/>
          </a:xfrm>
        </p:grpSpPr>
        <p:sp>
          <p:nvSpPr>
            <p:cNvPr id="130" name="Cube 129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630445" y="1348956"/>
            <a:ext cx="535377" cy="2898919"/>
            <a:chOff x="5585514" y="948355"/>
            <a:chExt cx="525877" cy="2869885"/>
          </a:xfrm>
        </p:grpSpPr>
        <p:sp>
          <p:nvSpPr>
            <p:cNvPr id="158" name="TextBox 157"/>
            <p:cNvSpPr txBox="1"/>
            <p:nvPr/>
          </p:nvSpPr>
          <p:spPr>
            <a:xfrm>
              <a:off x="5672178" y="1523917"/>
              <a:ext cx="216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672178" y="948355"/>
              <a:ext cx="216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solidFill>
                    <a:schemeClr val="bg1"/>
                  </a:solidFill>
                </a:rPr>
                <a:t>I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673118" y="2099479"/>
              <a:ext cx="216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585514" y="3513545"/>
              <a:ext cx="525877" cy="30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solidFill>
                    <a:schemeClr val="bg1"/>
                  </a:solidFill>
                </a:rPr>
                <a:t>N</a:t>
              </a:r>
              <a:r>
                <a:rPr lang="en-US" altLang="zh-CN" sz="1400" baseline="-25000" dirty="0">
                  <a:solidFill>
                    <a:schemeClr val="bg1"/>
                  </a:solidFill>
                </a:rPr>
                <a:t>KS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6439124" y="784446"/>
                <a:ext cx="930739" cy="270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124" y="784446"/>
                <a:ext cx="930739" cy="270345"/>
              </a:xfrm>
              <a:prstGeom prst="rect">
                <a:avLst/>
              </a:prstGeom>
              <a:blipFill rotWithShape="0">
                <a:blip r:embed="rId12"/>
                <a:stretch>
                  <a:fillRect l="-3268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/>
              <p:cNvSpPr/>
              <p:nvPr/>
            </p:nvSpPr>
            <p:spPr>
              <a:xfrm>
                <a:off x="6334380" y="2251291"/>
                <a:ext cx="989098" cy="674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altLang="zh-CN" sz="12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1" i="1" dirty="0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16" name="Rectangle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380" y="2251291"/>
                <a:ext cx="989098" cy="67430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Group 219"/>
          <p:cNvGrpSpPr/>
          <p:nvPr/>
        </p:nvGrpSpPr>
        <p:grpSpPr>
          <a:xfrm>
            <a:off x="4771328" y="1061974"/>
            <a:ext cx="3716140" cy="802513"/>
            <a:chOff x="4687027" y="1102691"/>
            <a:chExt cx="3650205" cy="794473"/>
          </a:xfrm>
        </p:grpSpPr>
        <p:cxnSp>
          <p:nvCxnSpPr>
            <p:cNvPr id="163" name="Straight Arrow Connector 162"/>
            <p:cNvCxnSpPr>
              <a:stCxn id="199" idx="2"/>
              <a:endCxn id="130" idx="4"/>
            </p:cNvCxnSpPr>
            <p:nvPr/>
          </p:nvCxnSpPr>
          <p:spPr>
            <a:xfrm flipH="1">
              <a:off x="6886612" y="1553592"/>
              <a:ext cx="1450620" cy="0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Rectangle 216"/>
                <p:cNvSpPr/>
                <p:nvPr/>
              </p:nvSpPr>
              <p:spPr>
                <a:xfrm>
                  <a:off x="4687027" y="1102691"/>
                  <a:ext cx="1494637" cy="458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mr-I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1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1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𝒈</m:t>
                        </m:r>
                        <m:r>
                          <a:rPr lang="en-US" altLang="zh-CN" sz="11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1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Rectangle 2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027" y="1102691"/>
                  <a:ext cx="1494637" cy="45837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TextBox 217"/>
            <p:cNvSpPr txBox="1"/>
            <p:nvPr/>
          </p:nvSpPr>
          <p:spPr>
            <a:xfrm>
              <a:off x="7039037" y="1620165"/>
              <a:ext cx="1120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i="1" dirty="0"/>
                <a:t>c-</a:t>
              </a:r>
              <a:r>
                <a:rPr lang="en-US" altLang="zh-CN" sz="1200" dirty="0"/>
                <a:t>Reduction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94193" y="749430"/>
                <a:ext cx="811119" cy="37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,2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93" y="749430"/>
                <a:ext cx="811119" cy="37645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86247" y="36724"/>
            <a:ext cx="9161758" cy="457754"/>
            <a:chOff x="97534" y="-46025"/>
            <a:chExt cx="8942129" cy="457754"/>
          </a:xfrm>
        </p:grpSpPr>
        <p:sp>
          <p:nvSpPr>
            <p:cNvPr id="4" name="TextBox 3"/>
            <p:cNvSpPr txBox="1"/>
            <p:nvPr/>
          </p:nvSpPr>
          <p:spPr>
            <a:xfrm>
              <a:off x="97534" y="-17203"/>
              <a:ext cx="8942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1300FF"/>
                  </a:solidFill>
                </a:rPr>
                <a:t>Wavefunction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Derivatives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(II)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-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	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	</a:t>
              </a:r>
              <a:r>
                <a:rPr lang="zh-CN" altLang="en-US" sz="2000" dirty="0">
                  <a:solidFill>
                    <a:srgbClr val="1300FF"/>
                  </a:solidFill>
                </a:rPr>
                <a:t>     </a:t>
              </a:r>
              <a:r>
                <a:rPr lang="en-US" altLang="zh-CN" sz="2000" dirty="0">
                  <a:solidFill>
                    <a:srgbClr val="1300FF"/>
                  </a:solidFill>
                </a:rPr>
                <a:t>and		for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all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KS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states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i="1" dirty="0">
                  <a:solidFill>
                    <a:srgbClr val="1300FF"/>
                  </a:solidFill>
                </a:rPr>
                <a:t>I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endParaRPr lang="en-US" sz="2000" i="1" dirty="0">
                <a:solidFill>
                  <a:srgbClr val="13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3673480" y="-33819"/>
                  <a:ext cx="1341008" cy="4350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altLang="zh-CN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EES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3480" y="-33819"/>
                  <a:ext cx="1341008" cy="43505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8444"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5448861" y="-46025"/>
                  <a:ext cx="990015" cy="4577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861" y="-46025"/>
                  <a:ext cx="990015" cy="45775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8191139" y="2241232"/>
                <a:ext cx="780085" cy="681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2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200" dirty="0"/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altLang="zh-CN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39" y="2241232"/>
                <a:ext cx="780085" cy="681725"/>
              </a:xfrm>
              <a:prstGeom prst="rect">
                <a:avLst/>
              </a:prstGeom>
              <a:blipFill rotWithShape="0">
                <a:blip r:embed="rId18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62170" y="1080000"/>
                <a:ext cx="708464" cy="361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Ψ</m:t>
                          </m:r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70" y="1080000"/>
                <a:ext cx="708464" cy="36163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726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4907"/>
          </a:xfrm>
        </p:spPr>
        <p:txBody>
          <a:bodyPr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Creating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the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			part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of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 err="1">
                <a:solidFill>
                  <a:schemeClr val="tx1"/>
                </a:solidFill>
              </a:rPr>
              <a:t>wavefunc</a:t>
            </a:r>
            <a:r>
              <a:rPr lang="en-US" altLang="zh-CN" sz="2000" b="1" dirty="0">
                <a:solidFill>
                  <a:schemeClr val="tx1"/>
                </a:solidFill>
              </a:rPr>
              <a:t>.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deriv.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using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RPP/GPP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78968" y="28042"/>
                <a:ext cx="1341008" cy="435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68" y="28042"/>
                <a:ext cx="1341008" cy="435056"/>
              </a:xfrm>
              <a:prstGeom prst="rect">
                <a:avLst/>
              </a:prstGeom>
              <a:blipFill rotWithShape="0">
                <a:blip r:embed="rId2"/>
                <a:stretch>
                  <a:fillRect r="-9545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604907"/>
            <a:ext cx="9144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RPP[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1D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Z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’s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: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Add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up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Z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’s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N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-partition/B-Spline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done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place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create			code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exists!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Start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old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FFT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GPP[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][1D][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Complete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FFT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create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Multiply	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by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Section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reduction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form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contribution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term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494351" y="1405574"/>
                <a:ext cx="1814920" cy="322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altLang="zh-CN" sz="1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10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51" y="1405574"/>
                <a:ext cx="1814920" cy="322717"/>
              </a:xfrm>
              <a:prstGeom prst="rect">
                <a:avLst/>
              </a:prstGeom>
              <a:blipFill rotWithShape="0">
                <a:blip r:embed="rId3"/>
                <a:stretch>
                  <a:fillRect t="-56604" b="-8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789477" y="2497027"/>
                <a:ext cx="1565045" cy="35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,</a:t>
                </a:r>
                <a:r>
                  <a:rPr lang="zh-CN" altLang="en-US" sz="1200" dirty="0">
                    <a:latin typeface="Cambria Math" charset="0"/>
                    <a:ea typeface="Cambria Math" charset="0"/>
                    <a:cs typeface="Cambria Math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altLang="zh-CN" sz="12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200" b="1" i="1" dirty="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f>
                      <m:fPr>
                        <m:ctrlPr>
                          <a:rPr lang="mr-IN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</m:t>
                            </m:r>
                          </m:sub>
                        </m:sSub>
                      </m:num>
                      <m:den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7" y="2497027"/>
                <a:ext cx="1565045" cy="354649"/>
              </a:xfrm>
              <a:prstGeom prst="rect">
                <a:avLst/>
              </a:prstGeom>
              <a:blipFill rotWithShape="0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052658" y="2960680"/>
                <a:ext cx="982769" cy="321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658" y="2960680"/>
                <a:ext cx="982769" cy="321883"/>
              </a:xfrm>
              <a:prstGeom prst="rect">
                <a:avLst/>
              </a:prstGeom>
              <a:blipFill rotWithShape="0"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619976" y="2945684"/>
                <a:ext cx="1252074" cy="334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200" i="1">
                          <a:latin typeface="Cambria Math" charset="0"/>
                        </a:rPr>
                        <m:t>(</m:t>
                      </m:r>
                      <m:r>
                        <a:rPr lang="en-US" altLang="zh-CN" sz="1200" b="1" i="1">
                          <a:latin typeface="Cambria Math" charset="0"/>
                        </a:rPr>
                        <m:t>𝒈</m:t>
                      </m:r>
                      <m:r>
                        <a:rPr lang="en-US" altLang="zh-CN" sz="1200" i="1">
                          <a:latin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76" y="2945684"/>
                <a:ext cx="1252074" cy="3345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789803" y="3354634"/>
                <a:ext cx="812082" cy="358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803" y="3354634"/>
                <a:ext cx="812082" cy="358816"/>
              </a:xfrm>
              <a:prstGeom prst="rect">
                <a:avLst/>
              </a:prstGeom>
              <a:blipFill rotWithShape="0"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8185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36233" y="413275"/>
                <a:ext cx="5274970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,2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zh-CN" alt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𝒈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𝒈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FFT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,−,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EES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𝐼𝑐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EES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mr-IN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233" y="413275"/>
                <a:ext cx="5274970" cy="615168"/>
              </a:xfrm>
              <a:prstGeom prst="rect">
                <a:avLst/>
              </a:prstGeom>
              <a:blipFill rotWithShape="0">
                <a:blip r:embed="rId2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44263" y="986704"/>
                <a:ext cx="5452325" cy="63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𝐼𝐽𝑐</m:t>
                              </m:r>
                            </m:sub>
                            <m:sup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zh-CN" altLang="en-US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      </m:t>
                      </m:r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acc>
                      <m:sSubSup>
                        <m:sSubSup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63" y="986704"/>
                <a:ext cx="5452325" cy="637354"/>
              </a:xfrm>
              <a:prstGeom prst="rect">
                <a:avLst/>
              </a:prstGeom>
              <a:blipFill rotWithShape="0">
                <a:blip r:embed="rId3"/>
                <a:stretch>
                  <a:fillRect t="-112500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316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Creating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the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2nd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contribution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to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the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smooth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 err="1">
                <a:solidFill>
                  <a:schemeClr val="tx1"/>
                </a:solidFill>
              </a:rPr>
              <a:t>coeff</a:t>
            </a:r>
            <a:r>
              <a:rPr lang="en-US" altLang="zh-CN" sz="2000" b="1" dirty="0">
                <a:solidFill>
                  <a:schemeClr val="tx1"/>
                </a:solidFill>
              </a:rPr>
              <a:t>.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derivatives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441" y="1953496"/>
                <a:ext cx="8893237" cy="292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1)</m:t>
                        </m:r>
                      </m:sup>
                    </m:sSubSup>
                    <m:r>
                      <a:rPr lang="en-US" altLang="zh-CN" sz="14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   We will construct them in the next few slides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1" y="1953496"/>
                <a:ext cx="8893237" cy="292644"/>
              </a:xfrm>
              <a:prstGeom prst="rect">
                <a:avLst/>
              </a:prstGeom>
              <a:blipFill rotWithShape="0">
                <a:blip r:embed="rId4"/>
                <a:stretch>
                  <a:fillRect l="-685" t="-7708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46277" y="2695433"/>
                <a:ext cx="2374176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400" dirty="0"/>
                  <a:t> on slide 44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277" y="2695433"/>
                <a:ext cx="2374176" cy="384977"/>
              </a:xfrm>
              <a:prstGeom prst="rect">
                <a:avLst/>
              </a:prstGeom>
              <a:blipFill rotWithShape="0">
                <a:blip r:embed="rId5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85646" y="3310382"/>
                <a:ext cx="2624245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 b="0" i="0" smtClean="0">
                            <a:latin typeface="Cambria Math" charset="0"/>
                          </a:rPr>
                          <m:t> 1)</m:t>
                        </m:r>
                      </m:sup>
                    </m:sSubSup>
                  </m:oMath>
                </a14:m>
                <a:r>
                  <a:rPr lang="en-US" sz="1400" dirty="0"/>
                  <a:t> on slides 45-50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46" y="3310382"/>
                <a:ext cx="2624245" cy="384977"/>
              </a:xfrm>
              <a:prstGeom prst="rect">
                <a:avLst/>
              </a:prstGeom>
              <a:blipFill rotWithShape="0">
                <a:blip r:embed="rId6"/>
                <a:stretch>
                  <a:fillRect t="-4761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85646" y="3925331"/>
                <a:ext cx="2624245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 b="0" i="0" smtClean="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sz="1400" dirty="0"/>
                  <a:t> on slides 51-52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46" y="3925331"/>
                <a:ext cx="2624245" cy="384977"/>
              </a:xfrm>
              <a:prstGeom prst="rect">
                <a:avLst/>
              </a:prstGeom>
              <a:blipFill rotWithShape="0">
                <a:blip r:embed="rId7"/>
                <a:stretch>
                  <a:fillRect t="-4761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374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001" y="1"/>
            <a:ext cx="1346558" cy="515526"/>
          </a:xfrm>
        </p:spPr>
        <p:txBody>
          <a:bodyPr/>
          <a:lstStyle/>
          <a:p>
            <a:r>
              <a:rPr lang="en-US" altLang="zh-CN" sz="2400" b="1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31759" y="0"/>
                <a:ext cx="2135649" cy="510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759" y="0"/>
                <a:ext cx="2135649" cy="510396"/>
              </a:xfrm>
              <a:prstGeom prst="rect">
                <a:avLst/>
              </a:prstGeom>
              <a:blipFill rotWithShape="0"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68249" y="515526"/>
                <a:ext cx="4872681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𝐼𝐽𝑐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KE</m:t>
                              </m:r>
                              <m:r>
                                <a:rPr lang="en-US" altLang="zh-CN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zh-CN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charset="0"/>
                                        </a:rPr>
                                        <m:t>KE</m:t>
                                      </m:r>
                                      <m:r>
                                        <a:rPr lang="en-US" altLang="zh-CN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𝐼𝐽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𝑆</m:t>
                                  </m:r>
                                  <m:r>
                                    <a:rPr lang="en-US" altLang="zh-CN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249" y="515526"/>
                <a:ext cx="4872681" cy="8392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736" y="1447746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RPP[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1D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            and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Z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’s already calculated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: multiply 	by	     and perform the </a:t>
            </a:r>
            <a:r>
              <a:rPr lang="en-US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c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’ reduction.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Add up the result of step b and	 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37633" y="1830175"/>
                <a:ext cx="640496" cy="38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33" y="1830175"/>
                <a:ext cx="640496" cy="3825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072833" y="2292816"/>
                <a:ext cx="577979" cy="341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33" y="2292816"/>
                <a:ext cx="577979" cy="341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45889" y="2283358"/>
                <a:ext cx="528670" cy="360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𝐼𝐽</m:t>
                          </m:r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889" y="2283358"/>
                <a:ext cx="528670" cy="360099"/>
              </a:xfrm>
              <a:prstGeom prst="rect">
                <a:avLst/>
              </a:prstGeom>
              <a:blipFill rotWithShape="0"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43859" y="2721465"/>
                <a:ext cx="575799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859" y="2721465"/>
                <a:ext cx="575799" cy="343171"/>
              </a:xfrm>
              <a:prstGeom prst="rect">
                <a:avLst/>
              </a:prstGeom>
              <a:blipFill rotWithShape="0">
                <a:blip r:embed="rId7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038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23514" y="0"/>
                <a:ext cx="1763624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1)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4" y="0"/>
                <a:ext cx="1763624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4545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844134" y="1097673"/>
            <a:ext cx="7695216" cy="874400"/>
            <a:chOff x="679125" y="1057626"/>
            <a:chExt cx="7695216" cy="87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293240" y="1057626"/>
                  <a:ext cx="5916171" cy="522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1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1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b="0" i="1" smtClean="0"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tot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100" b="1" i="1">
                                <a:latin typeface="Cambria Math" charset="0"/>
                              </a:rPr>
                              <m:t>𝒌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11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𝛿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zh-CN" altLang="en-US" sz="1100" b="0" i="1" smtClean="0">
                                <a:latin typeface="Cambria Math" charset="0"/>
                              </a:rPr>
                              <m:t>           </m:t>
                            </m:r>
                            <m:r>
                              <a:rPr lang="en-US" altLang="zh-CN" sz="1100" b="0" i="1" smtClean="0"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240" y="1057626"/>
                  <a:ext cx="5916171" cy="5221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10465" b="-1488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2260837" y="1578976"/>
                  <a:ext cx="3524363" cy="3263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tot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 b="0" i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0837" y="1578976"/>
                  <a:ext cx="3524363" cy="32630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/>
            <p:cNvSpPr/>
            <p:nvPr/>
          </p:nvSpPr>
          <p:spPr>
            <a:xfrm>
              <a:off x="679125" y="1094609"/>
              <a:ext cx="7695216" cy="8374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24367" y="458075"/>
            <a:ext cx="3598293" cy="599075"/>
            <a:chOff x="2537934" y="389013"/>
            <a:chExt cx="3598293" cy="5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5832" y="389013"/>
                  <a:ext cx="3547188" cy="5990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𝐼𝐽𝑐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1100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100" b="0" i="0" smtClean="0">
                                <a:latin typeface="Cambria Math" charset="0"/>
                              </a:rPr>
                              <m:t> 1)</m:t>
                            </m:r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smtClean="0">
                                        <a:latin typeface="Cambria Math" charset="0"/>
                                      </a:rPr>
                                      <m:t>S</m:t>
                                    </m:r>
                                    <m:r>
                                      <a:rPr lang="en-US" altLang="zh-CN" sz="1100" b="0" i="0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100" b="0" i="1" smtClean="0"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1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1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832" y="389013"/>
                  <a:ext cx="3547188" cy="5990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6939" r="-859" b="-1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/>
            <p:cNvSpPr/>
            <p:nvPr/>
          </p:nvSpPr>
          <p:spPr>
            <a:xfrm>
              <a:off x="2537934" y="389013"/>
              <a:ext cx="3598293" cy="5833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9199" y="2066012"/>
            <a:ext cx="7141029" cy="2534077"/>
            <a:chOff x="-957449" y="1923252"/>
            <a:chExt cx="7141029" cy="2534077"/>
          </a:xfrm>
        </p:grpSpPr>
        <p:grpSp>
          <p:nvGrpSpPr>
            <p:cNvPr id="32" name="Group 31"/>
            <p:cNvGrpSpPr/>
            <p:nvPr/>
          </p:nvGrpSpPr>
          <p:grpSpPr>
            <a:xfrm>
              <a:off x="-196610" y="1923252"/>
              <a:ext cx="6349999" cy="2219696"/>
              <a:chOff x="1329765" y="1924238"/>
              <a:chExt cx="6349999" cy="22196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1651045" y="2418720"/>
                    <a:ext cx="5038623" cy="3443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=2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charset="0"/>
                                        </a:rPr>
                                        <m:t>H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charset="0"/>
                                        </a:rPr>
                                        <m:t>short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100" b="0" i="0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 b="0" i="0" smtClean="0">
                                          <a:latin typeface="Cambria Math" charset="0"/>
                                        </a:rPr>
                                        <m:t>NN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charset="0"/>
                                        </a:rPr>
                                        <m:t>H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charset="0"/>
                                        </a:rPr>
                                        <m:t>short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100" b="0" i="0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 b="0" i="0" smtClean="0">
                                          <a:latin typeface="Cambria Math" charset="0"/>
                                        </a:rPr>
                                        <m:t>self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1045" y="2418720"/>
                    <a:ext cx="5038623" cy="34439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2204154" y="3258755"/>
                    <a:ext cx="4832413" cy="50295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CN" sz="11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1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long</m:t>
                              </m:r>
                              <m:r>
                                <a:rPr lang="en-US" altLang="zh-CN" sz="11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1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1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altLang="zh-CN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100" b="0" i="0" smtClean="0">
                                              <a:latin typeface="Cambria Math" charset="0"/>
                                            </a:rPr>
                                            <m:t>long</m:t>
                                          </m:r>
                                          <m:r>
                                            <a:rPr lang="en-US" altLang="zh-CN" sz="1100" b="0" i="0" smtClean="0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100" b="0" i="0" smtClean="0">
                                              <a:latin typeface="Cambria Math" charset="0"/>
                                            </a:rPr>
                                            <m:t>core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charset="0"/>
                                        </a:rPr>
                                        <m:t>𝐽𝑓</m:t>
                                      </m:r>
                                    </m:sub>
                                  </m:s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charset="0"/>
                                        </a:rPr>
                                        <m:t>𝐽𝑓</m:t>
                                      </m:r>
                                    </m:sub>
                                  </m:s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zh-CN" altLang="en-US" sz="1100" i="1">
                                  <a:latin typeface="Cambria Math" charset="0"/>
                                </a:rPr>
                                <m:t>           </m:t>
                              </m:r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altLang="zh-CN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4154" y="3258755"/>
                    <a:ext cx="4832413" cy="50295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115854" b="-1609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2462994" y="3761713"/>
                    <a:ext cx="4417620" cy="382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100" b="0" i="1" smtClean="0">
                                  <a:latin typeface="Cambria Math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IFFT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100" b="0" i="0" smtClean="0">
                                      <a:latin typeface="Cambria Math" charset="0"/>
                                    </a:rPr>
                                    <m:t>−,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 b="0" i="0" smtClean="0">
                                      <a:latin typeface="Cambria Math" charset="0"/>
                                    </a:rPr>
                                    <m:t>EES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1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100" b="0" i="0" smtClean="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100" b="0" i="1" smtClean="0"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FFT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100" b="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altLang="zh-CN" sz="11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EES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8" name="Rectangle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2994" y="3761713"/>
                    <a:ext cx="4417620" cy="382221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35484" b="-5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1794353" y="2895322"/>
                    <a:ext cx="4828694" cy="3228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1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 b="0" i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100" b="0" i="1" smtClean="0"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loc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100" i="1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tot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A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US" altLang="zh-CN" sz="1100" dirty="0"/>
                      <a:t>,</a:t>
                    </a:r>
                    <a:r>
                      <a:rPr lang="zh-CN" altLang="en-US" sz="1100" dirty="0"/>
                      <a:t> </a:t>
                    </a:r>
                    <a:r>
                      <a:rPr lang="en-US" altLang="zh-CN" sz="1100" dirty="0"/>
                      <a:t>see</a:t>
                    </a:r>
                    <a:r>
                      <a:rPr lang="zh-CN" altLang="en-US" sz="1100" dirty="0"/>
                      <a:t> </a:t>
                    </a:r>
                    <a:r>
                      <a:rPr lang="en-US" altLang="zh-CN" sz="1100" dirty="0"/>
                      <a:t>slide</a:t>
                    </a:r>
                    <a:r>
                      <a:rPr lang="zh-CN" altLang="en-US" sz="1100" dirty="0"/>
                      <a:t> </a:t>
                    </a:r>
                    <a:r>
                      <a:rPr lang="en-US" altLang="zh-CN" sz="1100" dirty="0"/>
                      <a:t>44</a:t>
                    </a:r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4353" y="2895322"/>
                    <a:ext cx="4828694" cy="32284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Rectangle 25"/>
              <p:cNvSpPr/>
              <p:nvPr/>
            </p:nvSpPr>
            <p:spPr>
              <a:xfrm>
                <a:off x="1329765" y="1924238"/>
                <a:ext cx="6349999" cy="8823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-957449" y="4142948"/>
                  <a:ext cx="7141029" cy="31438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1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100" b="1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1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11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1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tot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A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𝑒</m:t>
                              </m:r>
                              <m:acc>
                                <m:accPr>
                                  <m:chr m:val="̅"/>
                                  <m:ctrlPr>
                                    <a:rPr lang="mr-IN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  <m:r>
                                <a:rPr lang="zh-CN" altLang="en-US" sz="11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100" b="1" i="1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𝑆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mr-IN" altLang="zh-CN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mr-IN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mr-IN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a14:m>
                  <a:r>
                    <a:rPr lang="en-US" altLang="zh-CN" sz="1100" dirty="0">
                      <a:latin typeface="Cambria Math" charset="0"/>
                      <a:ea typeface="Cambria Math" charset="0"/>
                      <a:cs typeface="Cambria Math" charset="0"/>
                    </a:rPr>
                    <a:t>,</a:t>
                  </a:r>
                  <a:r>
                    <a:rPr lang="zh-CN" altLang="en-US" sz="1100" dirty="0">
                      <a:latin typeface="Cambria Math" charset="0"/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altLang="zh-CN" sz="11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1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1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 dirty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</m:sub>
                      </m:sSub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57449" y="4142948"/>
                  <a:ext cx="7141029" cy="31438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458249" y="2132804"/>
                <a:ext cx="6608476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1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1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1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1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1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1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249" y="2132804"/>
                <a:ext cx="6608476" cy="39164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0514" y="3037097"/>
            <a:ext cx="7322456" cy="16365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2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51723" y="0"/>
            <a:ext cx="6694998" cy="4929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Where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calculated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KS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pot.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terms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are: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42613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			</a:t>
            </a:r>
            <a:r>
              <a:rPr lang="zh-CN" altLang="en-US" sz="1600" dirty="0"/>
              <a:t>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19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                                          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22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			</a:t>
            </a:r>
            <a:r>
              <a:rPr lang="zh-CN" altLang="en-US" sz="1600" dirty="0"/>
              <a:t>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26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		</a:t>
            </a:r>
            <a:r>
              <a:rPr lang="zh-CN" altLang="en-US" sz="1600" dirty="0"/>
              <a:t>                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27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 </a:t>
            </a:r>
            <a:r>
              <a:rPr lang="en-US" altLang="zh-CN" sz="1600" dirty="0"/>
              <a:t>			</a:t>
            </a:r>
            <a:r>
              <a:rPr lang="zh-CN" altLang="en-US" sz="1600" dirty="0"/>
              <a:t>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28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                                          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44	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3366" y="492981"/>
                <a:ext cx="1595245" cy="385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492981"/>
                <a:ext cx="1595245" cy="385618"/>
              </a:xfrm>
              <a:prstGeom prst="rect">
                <a:avLst/>
              </a:prstGeom>
              <a:blipFill rotWithShape="0">
                <a:blip r:embed="rId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3366" y="906408"/>
                <a:ext cx="2330382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906408"/>
                <a:ext cx="2330382" cy="4733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3366" y="1477866"/>
                <a:ext cx="1689822" cy="385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1477866"/>
                <a:ext cx="1689822" cy="385618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3366" y="1942997"/>
                <a:ext cx="2120773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1942997"/>
                <a:ext cx="2120773" cy="382156"/>
              </a:xfrm>
              <a:prstGeom prst="rect">
                <a:avLst/>
              </a:prstGeom>
              <a:blipFill rotWithShape="0"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0451" y="2404666"/>
                <a:ext cx="2185214" cy="385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51" y="2404666"/>
                <a:ext cx="2185214" cy="385362"/>
              </a:xfrm>
              <a:prstGeom prst="rect">
                <a:avLst/>
              </a:prstGeom>
              <a:blipFill rotWithShape="0">
                <a:blip r:embed="rId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3366" y="2950833"/>
                <a:ext cx="1780039" cy="426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0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2950833"/>
                <a:ext cx="1780039" cy="426399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26314" y="3449550"/>
                <a:ext cx="8346837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4" y="3449550"/>
                <a:ext cx="8346837" cy="4733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798557" y="3925924"/>
                <a:ext cx="4444743" cy="390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557" y="3925924"/>
                <a:ext cx="4444743" cy="390171"/>
              </a:xfrm>
              <a:prstGeom prst="rect">
                <a:avLst/>
              </a:prstGeom>
              <a:blipFill rotWithShape="0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7188" y="4400105"/>
            <a:ext cx="91068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][0]</a:t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Add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up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			as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they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made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from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19,22,26,27,28,44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35652" y="4744905"/>
                <a:ext cx="1404231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652" y="4744905"/>
                <a:ext cx="1404231" cy="389979"/>
              </a:xfrm>
              <a:prstGeom prst="rect">
                <a:avLst/>
              </a:prstGeom>
              <a:blipFill rotWithShape="0"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616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6937" y="0"/>
            <a:ext cx="9092129" cy="432491"/>
            <a:chOff x="-86937" y="0"/>
            <a:chExt cx="9092129" cy="432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4446587" y="0"/>
                  <a:ext cx="1685654" cy="4324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group</m:t>
                                </m:r>
                                <m:r>
                                  <a:rPr lang="en-US" sz="16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mr-IN" altLang="zh-CN" sz="16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587" y="0"/>
                  <a:ext cx="1685654" cy="43249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-86937" y="42389"/>
              <a:ext cx="909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1300FF"/>
                  </a:solidFill>
                </a:rPr>
                <a:t>Creating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the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combined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long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range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KS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pot.</a:t>
              </a:r>
              <a:r>
                <a:rPr lang="zh-CN" altLang="en-US" dirty="0">
                  <a:solidFill>
                    <a:srgbClr val="1300FF"/>
                  </a:solidFill>
                </a:rPr>
                <a:t>  </a:t>
              </a:r>
              <a:r>
                <a:rPr lang="en-US" altLang="zh-CN" dirty="0">
                  <a:solidFill>
                    <a:srgbClr val="1300FF"/>
                  </a:solidFill>
                </a:rPr>
                <a:t>			for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the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PW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 err="1">
                  <a:solidFill>
                    <a:srgbClr val="1300FF"/>
                  </a:solidFill>
                </a:rPr>
                <a:t>coeff</a:t>
              </a:r>
              <a:r>
                <a:rPr lang="en-US" altLang="zh-CN" dirty="0">
                  <a:solidFill>
                    <a:srgbClr val="1300FF"/>
                  </a:solidFill>
                </a:rPr>
                <a:t>.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deriv.</a:t>
              </a:r>
              <a:endParaRPr lang="en-US" i="1" dirty="0">
                <a:solidFill>
                  <a:srgbClr val="1300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673014" y="480474"/>
                <a:ext cx="6781152" cy="511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20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20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tot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A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14" y="480474"/>
                <a:ext cx="6781152" cy="5113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564256" y="2705107"/>
            <a:ext cx="424569" cy="421219"/>
            <a:chOff x="1937666" y="1433053"/>
            <a:chExt cx="417036" cy="417000"/>
          </a:xfrm>
        </p:grpSpPr>
        <p:sp>
          <p:nvSpPr>
            <p:cNvPr id="25" name="Cube 24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-6111" y="3381314"/>
                <a:ext cx="2718628" cy="712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2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altLang="zh-CN" sz="1200" i="1" dirty="0">
                  <a:latin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zh-CN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altLang="zh-C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charset="0"/>
                              </a:rPr>
                              <m:t>𝑒</m:t>
                            </m:r>
                            <m:acc>
                              <m:accPr>
                                <m:chr m:val="̅"/>
                                <m:ctrlPr>
                                  <a:rPr lang="mr-I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</a:rPr>
                                  <m:t>tot</m:t>
                                </m:r>
                              </m:e>
                            </m:d>
                            <m:r>
                              <a:rPr lang="zh-CN" altLang="en-US" sz="12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altLang="zh-CN" sz="1200" b="1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mr-IN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mr-IN" altLang="zh-CN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mr-IN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𝜒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</a:rPr>
                              <m:t>long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</a:rPr>
                          <m:t>𝒈</m:t>
                        </m:r>
                      </m:e>
                    </m:d>
                    <m:sSubSup>
                      <m:sSub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</a:rPr>
                          <m:t>𝑝</m:t>
                        </m:r>
                      </m:sub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altLang="zh-CN" sz="12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1" i="1" dirty="0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2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0" i="1" dirty="0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11" y="3381314"/>
                <a:ext cx="2718628" cy="712118"/>
              </a:xfrm>
              <a:prstGeom prst="rect">
                <a:avLst/>
              </a:prstGeom>
              <a:blipFill rotWithShape="0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54" idx="2"/>
            <a:endCxn id="25" idx="4"/>
          </p:cNvCxnSpPr>
          <p:nvPr/>
        </p:nvCxnSpPr>
        <p:spPr>
          <a:xfrm flipH="1">
            <a:off x="883520" y="2968369"/>
            <a:ext cx="2799374" cy="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018066" y="2451114"/>
                <a:ext cx="2635587" cy="46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mr-IN" sz="1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altLang="zh-CN" sz="14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𝐸𝐸𝑆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66" y="2451114"/>
                <a:ext cx="2635587" cy="461280"/>
              </a:xfrm>
              <a:prstGeom prst="rect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129597" y="3420845"/>
                <a:ext cx="1329531" cy="5859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altLang="zh-CN" sz="14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sz="14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597" y="3420845"/>
                <a:ext cx="1329531" cy="585994"/>
              </a:xfrm>
              <a:prstGeom prst="rect">
                <a:avLst/>
              </a:prstGeom>
              <a:blipFill rotWithShape="0">
                <a:blip r:embed="rId6"/>
                <a:stretch>
                  <a:fillRect r="-4128" b="-5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ube 53"/>
          <p:cNvSpPr/>
          <p:nvPr/>
        </p:nvSpPr>
        <p:spPr>
          <a:xfrm>
            <a:off x="3682894" y="2705107"/>
            <a:ext cx="424569" cy="42121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4896854" y="1594191"/>
            <a:ext cx="1559080" cy="3382530"/>
            <a:chOff x="3152827" y="1674434"/>
            <a:chExt cx="1606884" cy="3510609"/>
          </a:xfrm>
        </p:grpSpPr>
        <p:grpSp>
          <p:nvGrpSpPr>
            <p:cNvPr id="117" name="Group 116"/>
            <p:cNvGrpSpPr/>
            <p:nvPr/>
          </p:nvGrpSpPr>
          <p:grpSpPr>
            <a:xfrm>
              <a:off x="3152827" y="1674434"/>
              <a:ext cx="1606884" cy="3510609"/>
              <a:chOff x="1515413" y="1674434"/>
              <a:chExt cx="1606884" cy="3510609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2037663" y="1674434"/>
                <a:ext cx="450461" cy="2757496"/>
                <a:chOff x="2037663" y="1674434"/>
                <a:chExt cx="450461" cy="2757496"/>
              </a:xfrm>
            </p:grpSpPr>
            <p:sp>
              <p:nvSpPr>
                <p:cNvPr id="122" name="Cube 121"/>
                <p:cNvSpPr/>
                <p:nvPr/>
              </p:nvSpPr>
              <p:spPr>
                <a:xfrm>
                  <a:off x="2092212" y="1674434"/>
                  <a:ext cx="395912" cy="380555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Cube 122"/>
                <p:cNvSpPr/>
                <p:nvPr/>
              </p:nvSpPr>
              <p:spPr>
                <a:xfrm>
                  <a:off x="2092212" y="2240492"/>
                  <a:ext cx="395912" cy="380555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ube 123"/>
                <p:cNvSpPr/>
                <p:nvPr/>
              </p:nvSpPr>
              <p:spPr>
                <a:xfrm>
                  <a:off x="2092212" y="2806550"/>
                  <a:ext cx="395912" cy="380555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2092212" y="4022121"/>
                  <a:ext cx="395912" cy="380555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ube 125"/>
                <p:cNvSpPr>
                  <a:spLocks noChangeAspect="1"/>
                </p:cNvSpPr>
                <p:nvPr/>
              </p:nvSpPr>
              <p:spPr>
                <a:xfrm>
                  <a:off x="2137571" y="1804672"/>
                  <a:ext cx="137159" cy="122876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2052145" y="1730528"/>
                  <a:ext cx="222585" cy="280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8" name="Cube 127"/>
                <p:cNvSpPr>
                  <a:spLocks noChangeAspect="1"/>
                </p:cNvSpPr>
                <p:nvPr/>
              </p:nvSpPr>
              <p:spPr>
                <a:xfrm>
                  <a:off x="2102128" y="2991978"/>
                  <a:ext cx="137159" cy="122876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Cube 128"/>
                <p:cNvSpPr>
                  <a:spLocks noChangeAspect="1"/>
                </p:cNvSpPr>
                <p:nvPr/>
              </p:nvSpPr>
              <p:spPr>
                <a:xfrm>
                  <a:off x="2289970" y="2350479"/>
                  <a:ext cx="137159" cy="122876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2037663" y="2890886"/>
                  <a:ext cx="222585" cy="280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Cube 130"/>
                <p:cNvSpPr>
                  <a:spLocks noChangeAspect="1"/>
                </p:cNvSpPr>
                <p:nvPr/>
              </p:nvSpPr>
              <p:spPr>
                <a:xfrm>
                  <a:off x="2297056" y="4282057"/>
                  <a:ext cx="137159" cy="122876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131"/>
                <p:cNvSpPr txBox="1"/>
                <p:nvPr/>
              </p:nvSpPr>
              <p:spPr>
                <a:xfrm>
                  <a:off x="2237700" y="4216591"/>
                  <a:ext cx="201387" cy="2153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2216043" y="2256558"/>
                  <a:ext cx="205625" cy="280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tangle 120"/>
                  <p:cNvSpPr/>
                  <p:nvPr/>
                </p:nvSpPr>
                <p:spPr>
                  <a:xfrm>
                    <a:off x="1515413" y="4500796"/>
                    <a:ext cx="1606884" cy="68424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05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altLang="zh-CN" sz="1400" dirty="0">
                      <a:solidFill>
                        <a:schemeClr val="tx1"/>
                      </a:solidFill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near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1400" i="1" dirty="0">
                      <a:solidFill>
                        <a:schemeClr val="tx1"/>
                      </a:solidFill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121" name="Rectangle 1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5413" y="4500796"/>
                    <a:ext cx="1606884" cy="68424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490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8" name="TextBox 117"/>
            <p:cNvSpPr txBox="1"/>
            <p:nvPr/>
          </p:nvSpPr>
          <p:spPr>
            <a:xfrm rot="5400000">
              <a:off x="3862153" y="3355781"/>
              <a:ext cx="411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</p:grpSp>
      <p:cxnSp>
        <p:nvCxnSpPr>
          <p:cNvPr id="134" name="Straight Arrow Connector 133"/>
          <p:cNvCxnSpPr>
            <a:stCxn id="127" idx="1"/>
            <a:endCxn id="54" idx="4"/>
          </p:cNvCxnSpPr>
          <p:nvPr/>
        </p:nvCxnSpPr>
        <p:spPr>
          <a:xfrm flipH="1">
            <a:off x="4002158" y="1783554"/>
            <a:ext cx="1415460" cy="1184815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33" idx="1"/>
            <a:endCxn id="54" idx="4"/>
          </p:cNvCxnSpPr>
          <p:nvPr/>
        </p:nvCxnSpPr>
        <p:spPr>
          <a:xfrm flipH="1">
            <a:off x="4002158" y="2290393"/>
            <a:ext cx="1574482" cy="677976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30" idx="1"/>
            <a:endCxn id="54" idx="4"/>
          </p:cNvCxnSpPr>
          <p:nvPr/>
        </p:nvCxnSpPr>
        <p:spPr>
          <a:xfrm flipH="1">
            <a:off x="4002158" y="2901579"/>
            <a:ext cx="1401409" cy="6679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2" idx="1"/>
            <a:endCxn id="54" idx="4"/>
          </p:cNvCxnSpPr>
          <p:nvPr/>
        </p:nvCxnSpPr>
        <p:spPr>
          <a:xfrm flipH="1" flipV="1">
            <a:off x="4002158" y="2968369"/>
            <a:ext cx="1595495" cy="1178974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 rot="19202712">
            <a:off x="4102124" y="2030512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N</a:t>
            </a:r>
            <a:r>
              <a:rPr lang="en-US" altLang="zh-CN" sz="1400" dirty="0"/>
              <a:t>-partition</a:t>
            </a:r>
            <a:endParaRPr lang="en-US" sz="1400" dirty="0"/>
          </a:p>
        </p:txBody>
      </p:sp>
      <p:cxnSp>
        <p:nvCxnSpPr>
          <p:cNvPr id="147" name="Straight Arrow Connector 146"/>
          <p:cNvCxnSpPr>
            <a:stCxn id="161" idx="2"/>
            <a:endCxn id="122" idx="4"/>
          </p:cNvCxnSpPr>
          <p:nvPr/>
        </p:nvCxnSpPr>
        <p:spPr>
          <a:xfrm flipH="1" flipV="1">
            <a:off x="5748959" y="1823360"/>
            <a:ext cx="1987331" cy="2521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7119697" y="1594190"/>
            <a:ext cx="1663212" cy="3467747"/>
            <a:chOff x="7374201" y="1204016"/>
            <a:chExt cx="1725912" cy="3900807"/>
          </a:xfrm>
        </p:grpSpPr>
        <p:grpSp>
          <p:nvGrpSpPr>
            <p:cNvPr id="151" name="Group 150"/>
            <p:cNvGrpSpPr/>
            <p:nvPr/>
          </p:nvGrpSpPr>
          <p:grpSpPr>
            <a:xfrm>
              <a:off x="7989142" y="1204016"/>
              <a:ext cx="582614" cy="2969609"/>
              <a:chOff x="7989142" y="1204016"/>
              <a:chExt cx="582614" cy="296960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8010449" y="1204016"/>
                <a:ext cx="561307" cy="2966791"/>
                <a:chOff x="6905121" y="2008172"/>
                <a:chExt cx="561307" cy="2966791"/>
              </a:xfrm>
            </p:grpSpPr>
            <p:sp>
              <p:nvSpPr>
                <p:cNvPr id="160" name="TextBox 159"/>
                <p:cNvSpPr txBox="1"/>
                <p:nvPr/>
              </p:nvSpPr>
              <p:spPr>
                <a:xfrm rot="5400000">
                  <a:off x="7027025" y="3851536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61" name="Cube 160"/>
                <p:cNvSpPr/>
                <p:nvPr/>
              </p:nvSpPr>
              <p:spPr>
                <a:xfrm>
                  <a:off x="6908707" y="2008172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Cube 161"/>
                <p:cNvSpPr/>
                <p:nvPr/>
              </p:nvSpPr>
              <p:spPr>
                <a:xfrm>
                  <a:off x="6913797" y="260469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Cube 162"/>
                <p:cNvSpPr/>
                <p:nvPr/>
              </p:nvSpPr>
              <p:spPr>
                <a:xfrm>
                  <a:off x="6905121" y="321359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Cube 163"/>
                <p:cNvSpPr/>
                <p:nvPr/>
              </p:nvSpPr>
              <p:spPr>
                <a:xfrm>
                  <a:off x="6908707" y="455796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>
                  <a:spLocks noChangeAspect="1"/>
                </p:cNvSpPr>
                <p:nvPr/>
              </p:nvSpPr>
              <p:spPr>
                <a:xfrm>
                  <a:off x="6987319" y="2135959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>
                  <a:spLocks noChangeAspect="1"/>
                </p:cNvSpPr>
                <p:nvPr/>
              </p:nvSpPr>
              <p:spPr>
                <a:xfrm>
                  <a:off x="7180724" y="2686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>
                  <a:spLocks noChangeAspect="1"/>
                </p:cNvSpPr>
                <p:nvPr/>
              </p:nvSpPr>
              <p:spPr>
                <a:xfrm>
                  <a:off x="6974431" y="3386094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>
                  <a:spLocks noChangeAspect="1"/>
                </p:cNvSpPr>
                <p:nvPr/>
              </p:nvSpPr>
              <p:spPr>
                <a:xfrm>
                  <a:off x="7180724" y="4840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5" name="Group 154"/>
              <p:cNvGrpSpPr/>
              <p:nvPr/>
            </p:nvGrpSpPr>
            <p:grpSpPr>
              <a:xfrm>
                <a:off x="7989142" y="1236816"/>
                <a:ext cx="422842" cy="2936809"/>
                <a:chOff x="2713549" y="2146218"/>
                <a:chExt cx="422842" cy="2936809"/>
              </a:xfrm>
            </p:grpSpPr>
            <p:sp>
              <p:nvSpPr>
                <p:cNvPr id="156" name="TextBox 155"/>
                <p:cNvSpPr txBox="1"/>
                <p:nvPr/>
              </p:nvSpPr>
              <p:spPr>
                <a:xfrm>
                  <a:off x="2901447" y="2699323"/>
                  <a:ext cx="216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2728804" y="2146218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2713549" y="3394399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2924259" y="4847065"/>
                  <a:ext cx="212132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7374201" y="4363423"/>
                  <a:ext cx="1725912" cy="7414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latin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40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latin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zh-CN" alt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400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201" y="4363423"/>
                  <a:ext cx="1725912" cy="74140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7037" b="-175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0" name="Straight Arrow Connector 169"/>
          <p:cNvCxnSpPr>
            <a:stCxn id="162" idx="2"/>
            <a:endCxn id="123" idx="4"/>
          </p:cNvCxnSpPr>
          <p:nvPr/>
        </p:nvCxnSpPr>
        <p:spPr>
          <a:xfrm flipH="1">
            <a:off x="5748959" y="2356175"/>
            <a:ext cx="1992236" cy="12591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3" idx="2"/>
            <a:endCxn id="124" idx="4"/>
          </p:cNvCxnSpPr>
          <p:nvPr/>
        </p:nvCxnSpPr>
        <p:spPr>
          <a:xfrm flipH="1">
            <a:off x="5748959" y="2897479"/>
            <a:ext cx="1983875" cy="16693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64" idx="2"/>
            <a:endCxn id="125" idx="4"/>
          </p:cNvCxnSpPr>
          <p:nvPr/>
        </p:nvCxnSpPr>
        <p:spPr>
          <a:xfrm flipH="1" flipV="1">
            <a:off x="5748959" y="4085395"/>
            <a:ext cx="1987331" cy="7204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6246189" y="1490666"/>
            <a:ext cx="1191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i="1" dirty="0"/>
              <a:t>N-</a:t>
            </a:r>
            <a:r>
              <a:rPr lang="zh-CN" altLang="en-US" sz="1400" dirty="0"/>
              <a:t> </a:t>
            </a:r>
            <a:r>
              <a:rPr lang="en-US" altLang="zh-CN" sz="1400" dirty="0"/>
              <a:t>B-Splines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2131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59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Creating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combined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long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range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KS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pot.</a:t>
            </a:r>
            <a:r>
              <a:rPr lang="zh-CN" altLang="en-US" sz="2000" b="1" dirty="0"/>
              <a:t>  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89333" y="-37382"/>
                <a:ext cx="1871923" cy="474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33" y="-37382"/>
                <a:ext cx="1871923" cy="474874"/>
              </a:xfrm>
              <a:prstGeom prst="rect">
                <a:avLst/>
              </a:prstGeom>
              <a:blipFill rotWithShape="0"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stomShape 3"/>
          <p:cNvSpPr/>
          <p:nvPr/>
        </p:nvSpPr>
        <p:spPr>
          <a:xfrm>
            <a:off x="0" y="266564"/>
            <a:ext cx="9143999" cy="48769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Reuse : 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pencils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mr-IN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–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index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could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be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used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more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parallelism</a:t>
            </a:r>
            <a:endParaRPr lang="en-US" sz="1400" b="1" u="sng" spc="-1" dirty="0"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Fnc0: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Calculate		,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note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that		and	are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both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stored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rhoGHartEext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endParaRPr lang="en-US" altLang="zh-CN" sz="1400" u="sng" spc="-1" dirty="0"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Fnc1: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Send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u="sng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SmoothCoreG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G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[pencils] 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Receive from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Charm FFT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to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result 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lands in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[pencils]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Complete Charm FFT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N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-partition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	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generate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Compute B-splines when signaled – launch point tunable once atoms are done.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Receive N-Partition from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 Given a and b, construct	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Fnc3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Send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result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br>
              <a:rPr 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][0]</a:t>
            </a: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Fnc0: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Receive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from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coreAtmSmooth</a:t>
            </a: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Fnc1: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Send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group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KS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pot.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79570" y="1593752"/>
                <a:ext cx="1302280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570" y="1593752"/>
                <a:ext cx="1302280" cy="317331"/>
              </a:xfrm>
              <a:prstGeom prst="rect">
                <a:avLst/>
              </a:prstGeom>
              <a:blipFill rotWithShape="0">
                <a:blip r:embed="rId3"/>
                <a:stretch>
                  <a:fillRect r="-654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220986" y="2425890"/>
                <a:ext cx="1302023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986" y="2425890"/>
                <a:ext cx="1302023" cy="389979"/>
              </a:xfrm>
              <a:prstGeom prst="rect">
                <a:avLst/>
              </a:prstGeom>
              <a:blipFill rotWithShape="0">
                <a:blip r:embed="rId4"/>
                <a:stretch>
                  <a:fillRect r="-6075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15050" y="3679734"/>
                <a:ext cx="1498807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50" y="3679734"/>
                <a:ext cx="1498807" cy="389979"/>
              </a:xfrm>
              <a:prstGeom prst="rect">
                <a:avLst/>
              </a:prstGeom>
              <a:blipFill rotWithShape="0"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15050" y="4573553"/>
                <a:ext cx="1498807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50" y="4573553"/>
                <a:ext cx="1498807" cy="389979"/>
              </a:xfrm>
              <a:prstGeom prst="rect">
                <a:avLst/>
              </a:prstGeom>
              <a:blipFill rotWithShape="0"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56386" y="520934"/>
                <a:ext cx="1334340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386" y="520934"/>
                <a:ext cx="1334340" cy="317331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71999" y="1364209"/>
                <a:ext cx="1334340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1364209"/>
                <a:ext cx="1334340" cy="317331"/>
              </a:xfrm>
              <a:prstGeom prst="rect">
                <a:avLst/>
              </a:prstGeom>
              <a:blipFill rotWithShape="0">
                <a:blip r:embed="rId8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03611" y="529961"/>
                <a:ext cx="970714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tot</m:t>
                              </m:r>
                            </m:e>
                          </m:d>
                          <m:r>
                            <a:rPr lang="zh-CN" altLang="en-US" sz="140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611" y="529961"/>
                <a:ext cx="970714" cy="322268"/>
              </a:xfrm>
              <a:prstGeom prst="rect">
                <a:avLst/>
              </a:prstGeom>
              <a:blipFill rotWithShape="0">
                <a:blip r:embed="rId9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06339" y="536982"/>
                <a:ext cx="603307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339" y="536982"/>
                <a:ext cx="603307" cy="308226"/>
              </a:xfrm>
              <a:prstGeom prst="rect">
                <a:avLst/>
              </a:prstGeom>
              <a:blipFill rotWithShape="0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312770" y="2425890"/>
                <a:ext cx="1302280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770" y="2425890"/>
                <a:ext cx="1302280" cy="317331"/>
              </a:xfrm>
              <a:prstGeom prst="rect">
                <a:avLst/>
              </a:prstGeom>
              <a:blipFill rotWithShape="0">
                <a:blip r:embed="rId11"/>
                <a:stretch>
                  <a:fillRect r="-654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045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001" y="0"/>
            <a:ext cx="1059478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/>
              <a:t>Creating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16988" y="0"/>
                <a:ext cx="1798889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88" y="0"/>
                <a:ext cx="1798889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4545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3763926" y="0"/>
            <a:ext cx="5380074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related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density</a:t>
            </a:r>
            <a:endParaRPr lang="en-US" sz="1800" b="1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0676" y="858741"/>
            <a:ext cx="8086732" cy="4260221"/>
            <a:chOff x="500328" y="1318438"/>
            <a:chExt cx="7973830" cy="3806041"/>
          </a:xfrm>
        </p:grpSpPr>
        <p:grpSp>
          <p:nvGrpSpPr>
            <p:cNvPr id="28" name="Group 27"/>
            <p:cNvGrpSpPr/>
            <p:nvPr/>
          </p:nvGrpSpPr>
          <p:grpSpPr>
            <a:xfrm>
              <a:off x="500328" y="1322424"/>
              <a:ext cx="1498288" cy="3800082"/>
              <a:chOff x="-50251" y="706983"/>
              <a:chExt cx="1626622" cy="4321679"/>
            </a:xfrm>
          </p:grpSpPr>
          <p:sp>
            <p:nvSpPr>
              <p:cNvPr id="19" name="TextBox 18"/>
              <p:cNvSpPr txBox="1"/>
              <p:nvPr/>
            </p:nvSpPr>
            <p:spPr>
              <a:xfrm rot="5400000">
                <a:off x="546510" y="3112080"/>
                <a:ext cx="355585" cy="551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63222" y="1264024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463222" y="1890176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453397" y="2516328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453397" y="3836547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>
                <a:off x="498510" y="1451260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691915" y="2001354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485622" y="2701395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691915" y="4155354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94426" y="1350523"/>
                <a:ext cx="422842" cy="2936809"/>
                <a:chOff x="2713549" y="2146218"/>
                <a:chExt cx="422842" cy="2936809"/>
              </a:xfrm>
              <a:noFill/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2901447" y="2699323"/>
                  <a:ext cx="216596" cy="30777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2728804" y="2146218"/>
                  <a:ext cx="234461" cy="30777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2713549" y="3394399"/>
                  <a:ext cx="234461" cy="30777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924259" y="4847065"/>
                  <a:ext cx="212132" cy="23596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-14712" y="4396018"/>
                    <a:ext cx="1591083" cy="6326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zh-CN" alt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oMath>
                      </m:oMathPara>
                    </a14:m>
                    <a:endParaRPr lang="en-US" altLang="zh-CN" sz="1400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4712" y="4396018"/>
                    <a:ext cx="1591083" cy="6326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3333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/>
              <p:cNvSpPr/>
              <p:nvPr/>
            </p:nvSpPr>
            <p:spPr>
              <a:xfrm>
                <a:off x="-50251" y="706983"/>
                <a:ext cx="1548118" cy="573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grouped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KS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pot.</a:t>
                </a:r>
              </a:p>
              <a:p>
                <a:pPr algn="ctr"/>
                <a:r>
                  <a:rPr lang="en-US" altLang="zh-CN" sz="1400" dirty="0"/>
                  <a:t>on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/>
                  <a:t>f</a:t>
                </a:r>
                <a:r>
                  <a:rPr lang="en-US" altLang="zh-CN" sz="1400" dirty="0"/>
                  <a:t>-grid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256065" y="1716478"/>
              <a:ext cx="2562461" cy="2586962"/>
              <a:chOff x="1088596" y="1575052"/>
              <a:chExt cx="2641030" cy="2684916"/>
            </a:xfrm>
          </p:grpSpPr>
          <p:cxnSp>
            <p:nvCxnSpPr>
              <p:cNvPr id="29" name="Straight Arrow Connector 28"/>
              <p:cNvCxnSpPr>
                <a:stCxn id="45" idx="2"/>
                <a:endCxn id="20" idx="4"/>
              </p:cNvCxnSpPr>
              <p:nvPr/>
            </p:nvCxnSpPr>
            <p:spPr>
              <a:xfrm flipH="1">
                <a:off x="1097923" y="1912281"/>
                <a:ext cx="2631703" cy="0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167209" y="1905047"/>
                <a:ext cx="22467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i="1" dirty="0"/>
                  <a:t>N-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Inv.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B-Splines</a:t>
                </a:r>
                <a:endParaRPr lang="en-US" sz="1400" dirty="0"/>
              </a:p>
            </p:txBody>
          </p:sp>
          <p:cxnSp>
            <p:nvCxnSpPr>
              <p:cNvPr id="31" name="Straight Arrow Connector 30"/>
              <p:cNvCxnSpPr>
                <a:stCxn id="48" idx="2"/>
                <a:endCxn id="21" idx="4"/>
              </p:cNvCxnSpPr>
              <p:nvPr/>
            </p:nvCxnSpPr>
            <p:spPr>
              <a:xfrm flipH="1">
                <a:off x="1097923" y="2478339"/>
                <a:ext cx="2631703" cy="5369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49" idx="2"/>
                <a:endCxn id="22" idx="4"/>
              </p:cNvCxnSpPr>
              <p:nvPr/>
            </p:nvCxnSpPr>
            <p:spPr>
              <a:xfrm flipH="1">
                <a:off x="1088596" y="3044397"/>
                <a:ext cx="2641030" cy="10738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3" idx="2"/>
                <a:endCxn id="23" idx="4"/>
              </p:cNvCxnSpPr>
              <p:nvPr/>
            </p:nvCxnSpPr>
            <p:spPr>
              <a:xfrm flipH="1">
                <a:off x="1088596" y="4259968"/>
                <a:ext cx="2641030" cy="0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 rot="5400000">
                <a:off x="2288817" y="3355781"/>
                <a:ext cx="4112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/>
                  <p:cNvSpPr/>
                  <p:nvPr/>
                </p:nvSpPr>
                <p:spPr>
                  <a:xfrm>
                    <a:off x="1825835" y="1575052"/>
                    <a:ext cx="962058" cy="3250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×∆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Rectangl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5835" y="1575052"/>
                    <a:ext cx="962058" cy="32502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3269767" y="1325437"/>
              <a:ext cx="1537315" cy="3799042"/>
              <a:chOff x="3164041" y="1169204"/>
              <a:chExt cx="1584452" cy="3942891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164041" y="1169204"/>
                <a:ext cx="1584452" cy="3942891"/>
                <a:chOff x="1526627" y="1169204"/>
                <a:chExt cx="1584452" cy="3942891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2037663" y="1674434"/>
                  <a:ext cx="450461" cy="2757496"/>
                  <a:chOff x="2037663" y="1674434"/>
                  <a:chExt cx="450461" cy="2757496"/>
                </a:xfrm>
              </p:grpSpPr>
              <p:sp>
                <p:nvSpPr>
                  <p:cNvPr id="45" name="Cube 44"/>
                  <p:cNvSpPr/>
                  <p:nvPr/>
                </p:nvSpPr>
                <p:spPr>
                  <a:xfrm>
                    <a:off x="2092212" y="1674434"/>
                    <a:ext cx="395912" cy="380555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Cube 47"/>
                  <p:cNvSpPr/>
                  <p:nvPr/>
                </p:nvSpPr>
                <p:spPr>
                  <a:xfrm>
                    <a:off x="2092212" y="2240492"/>
                    <a:ext cx="395912" cy="380555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Cube 48"/>
                  <p:cNvSpPr/>
                  <p:nvPr/>
                </p:nvSpPr>
                <p:spPr>
                  <a:xfrm>
                    <a:off x="2092212" y="2806550"/>
                    <a:ext cx="395912" cy="380555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Cube 52"/>
                  <p:cNvSpPr/>
                  <p:nvPr/>
                </p:nvSpPr>
                <p:spPr>
                  <a:xfrm>
                    <a:off x="2092212" y="4022121"/>
                    <a:ext cx="395912" cy="380555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Cube 56"/>
                  <p:cNvSpPr>
                    <a:spLocks noChangeAspect="1"/>
                  </p:cNvSpPr>
                  <p:nvPr/>
                </p:nvSpPr>
                <p:spPr>
                  <a:xfrm>
                    <a:off x="2137571" y="1804672"/>
                    <a:ext cx="137159" cy="122876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052145" y="1730528"/>
                    <a:ext cx="222585" cy="2808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3" name="Cube 62"/>
                  <p:cNvSpPr>
                    <a:spLocks noChangeAspect="1"/>
                  </p:cNvSpPr>
                  <p:nvPr/>
                </p:nvSpPr>
                <p:spPr>
                  <a:xfrm>
                    <a:off x="2102128" y="2991978"/>
                    <a:ext cx="137159" cy="122876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Cube 61"/>
                  <p:cNvSpPr>
                    <a:spLocks noChangeAspect="1"/>
                  </p:cNvSpPr>
                  <p:nvPr/>
                </p:nvSpPr>
                <p:spPr>
                  <a:xfrm>
                    <a:off x="2289970" y="2350479"/>
                    <a:ext cx="137159" cy="122876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037663" y="2890886"/>
                    <a:ext cx="222585" cy="2808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Cube 63"/>
                  <p:cNvSpPr>
                    <a:spLocks noChangeAspect="1"/>
                  </p:cNvSpPr>
                  <p:nvPr/>
                </p:nvSpPr>
                <p:spPr>
                  <a:xfrm>
                    <a:off x="2297056" y="4282057"/>
                    <a:ext cx="137159" cy="122876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237700" y="4216591"/>
                    <a:ext cx="201387" cy="215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aseline="-25000" dirty="0">
                        <a:solidFill>
                          <a:schemeClr val="bg1"/>
                        </a:solidFill>
                      </a:rPr>
                      <a:t>N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216043" y="2256558"/>
                    <a:ext cx="205625" cy="2808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1603542" y="1169204"/>
                  <a:ext cx="146970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grouped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KS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pot.</a:t>
                  </a:r>
                </a:p>
                <a:p>
                  <a:pPr algn="ctr"/>
                  <a:r>
                    <a:rPr lang="en-US" altLang="zh-CN" sz="1400" dirty="0"/>
                    <a:t>on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b="1" i="1" dirty="0"/>
                    <a:t>s</a:t>
                  </a:r>
                  <a:r>
                    <a:rPr lang="en-US" altLang="zh-CN" sz="1400" dirty="0"/>
                    <a:t>-grid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1526627" y="4500796"/>
                      <a:ext cx="1584452" cy="6112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  <m:r>
                                      <a:rPr lang="zh-CN" altLang="en-US" sz="14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sz="14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4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CN" sz="105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</m:oMath>
                        </m:oMathPara>
                      </a14:m>
                      <a:endParaRPr lang="en-US" altLang="zh-CN" sz="140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: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near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oMath>
                        </m:oMathPara>
                      </a14:m>
                      <a:endParaRPr lang="en-US" sz="14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Rectangle 6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6627" y="4500796"/>
                      <a:ext cx="1584452" cy="6112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26852" r="-1172" b="-481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1" name="TextBox 70"/>
              <p:cNvSpPr txBox="1"/>
              <p:nvPr/>
            </p:nvSpPr>
            <p:spPr>
              <a:xfrm rot="5400000">
                <a:off x="3862153" y="3355781"/>
                <a:ext cx="4112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</p:grpSp>
        <p:cxnSp>
          <p:nvCxnSpPr>
            <p:cNvPr id="74" name="Straight Arrow Connector 73"/>
            <p:cNvCxnSpPr>
              <a:stCxn id="92" idx="1"/>
              <a:endCxn id="45" idx="4"/>
            </p:cNvCxnSpPr>
            <p:nvPr/>
          </p:nvCxnSpPr>
          <p:spPr>
            <a:xfrm flipH="1">
              <a:off x="4106624" y="2025399"/>
              <a:ext cx="1730056" cy="13676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95" idx="1"/>
              <a:endCxn id="48" idx="4"/>
            </p:cNvCxnSpPr>
            <p:nvPr/>
          </p:nvCxnSpPr>
          <p:spPr>
            <a:xfrm flipH="1">
              <a:off x="4106624" y="2583484"/>
              <a:ext cx="1734884" cy="998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98" idx="1"/>
              <a:endCxn id="49" idx="4"/>
            </p:cNvCxnSpPr>
            <p:nvPr/>
          </p:nvCxnSpPr>
          <p:spPr>
            <a:xfrm flipH="1">
              <a:off x="4106624" y="3117098"/>
              <a:ext cx="1734885" cy="12790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99" idx="1"/>
              <a:endCxn id="53" idx="4"/>
            </p:cNvCxnSpPr>
            <p:nvPr/>
          </p:nvCxnSpPr>
          <p:spPr>
            <a:xfrm flipH="1">
              <a:off x="4106624" y="4292230"/>
              <a:ext cx="1734885" cy="8881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239284" y="2059618"/>
              <a:ext cx="1390350" cy="46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Multicast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then reduce over J</a:t>
              </a:r>
              <a:endParaRPr lang="en-US" sz="1400" dirty="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5097036" y="3425724"/>
              <a:ext cx="396258" cy="50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5836679" y="1318438"/>
              <a:ext cx="1555579" cy="3111876"/>
              <a:chOff x="5969151" y="1161940"/>
              <a:chExt cx="1603276" cy="32297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5969151" y="1752357"/>
                    <a:ext cx="1426235" cy="2866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6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1)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9151" y="1752357"/>
                    <a:ext cx="1426235" cy="28662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609" t="-80392" r="-1739" b="-5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5974127" y="2331574"/>
                    <a:ext cx="1426235" cy="2866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6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1)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4127" y="2331574"/>
                    <a:ext cx="1426235" cy="28662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609" t="-80392" r="-1739" b="-5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5974128" y="2885393"/>
                    <a:ext cx="1422974" cy="2866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6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1)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4128" y="2885393"/>
                    <a:ext cx="1422974" cy="28662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20" t="-82000" r="-2183" b="-6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5974129" y="4105021"/>
                    <a:ext cx="1422974" cy="2866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𝐼𝑁𝑐</m:t>
                              </m:r>
                            </m:sub>
                            <m:sup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6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1)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9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4129" y="4105021"/>
                    <a:ext cx="1422974" cy="28662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620" t="-84000" r="-2183" b="-6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TextBox 100"/>
              <p:cNvSpPr txBox="1"/>
              <p:nvPr/>
            </p:nvSpPr>
            <p:spPr>
              <a:xfrm rot="5400000">
                <a:off x="7010668" y="3350846"/>
                <a:ext cx="4112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02726" y="1161940"/>
                <a:ext cx="1469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grouped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/>
                  <a:t>Z</a:t>
                </a:r>
                <a:r>
                  <a:rPr lang="en-US" altLang="zh-CN" sz="1400" dirty="0"/>
                  <a:t>-matrices</a:t>
                </a: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7570047" y="1858593"/>
              <a:ext cx="899283" cy="29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,</a:t>
              </a:r>
              <a:r>
                <a:rPr lang="zh-CN" altLang="en-US" sz="1400" i="1" dirty="0"/>
                <a:t> </a:t>
              </a:r>
              <a:r>
                <a:rPr lang="en-US" altLang="zh-CN" sz="1400" i="1" dirty="0"/>
                <a:t>I</a:t>
              </a:r>
              <a:r>
                <a:rPr lang="en-US" altLang="zh-CN" sz="1400" dirty="0"/>
                <a:t>=1..</a:t>
              </a:r>
              <a:r>
                <a:rPr lang="en-US" altLang="zh-CN" sz="1400" i="1" dirty="0"/>
                <a:t>N</a:t>
              </a:r>
              <a:r>
                <a:rPr lang="en-US" altLang="zh-CN" sz="1400" baseline="-25000" dirty="0"/>
                <a:t>KS</a:t>
              </a:r>
              <a:endParaRPr lang="en-US" sz="1400" baseline="-25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574875" y="2402272"/>
              <a:ext cx="899283" cy="29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,</a:t>
              </a:r>
              <a:r>
                <a:rPr lang="zh-CN" altLang="en-US" sz="1400" i="1" dirty="0"/>
                <a:t> </a:t>
              </a:r>
              <a:r>
                <a:rPr lang="en-US" altLang="zh-CN" sz="1400" i="1" dirty="0"/>
                <a:t>I</a:t>
              </a:r>
              <a:r>
                <a:rPr lang="en-US" altLang="zh-CN" sz="1400" dirty="0"/>
                <a:t>=1..</a:t>
              </a:r>
              <a:r>
                <a:rPr lang="en-US" altLang="zh-CN" sz="1400" i="1" dirty="0"/>
                <a:t>N</a:t>
              </a:r>
              <a:r>
                <a:rPr lang="en-US" altLang="zh-CN" sz="1400" baseline="-25000" dirty="0"/>
                <a:t>KS</a:t>
              </a:r>
              <a:endParaRPr lang="en-US" sz="1400" baseline="-250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564887" y="2948454"/>
              <a:ext cx="899283" cy="29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,</a:t>
              </a:r>
              <a:r>
                <a:rPr lang="zh-CN" altLang="en-US" sz="1400" i="1" dirty="0"/>
                <a:t> </a:t>
              </a:r>
              <a:r>
                <a:rPr lang="en-US" altLang="zh-CN" sz="1400" i="1" dirty="0"/>
                <a:t>I</a:t>
              </a:r>
              <a:r>
                <a:rPr lang="en-US" altLang="zh-CN" sz="1400" dirty="0"/>
                <a:t>=1..</a:t>
              </a:r>
              <a:r>
                <a:rPr lang="en-US" altLang="zh-CN" sz="1400" i="1" dirty="0"/>
                <a:t>N</a:t>
              </a:r>
              <a:r>
                <a:rPr lang="en-US" altLang="zh-CN" sz="1400" baseline="-25000" dirty="0"/>
                <a:t>KS</a:t>
              </a:r>
              <a:endParaRPr lang="en-US" sz="1400" baseline="-250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564887" y="4109331"/>
              <a:ext cx="899283" cy="29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,</a:t>
              </a:r>
              <a:r>
                <a:rPr lang="zh-CN" altLang="en-US" sz="1400" i="1" dirty="0"/>
                <a:t> </a:t>
              </a:r>
              <a:r>
                <a:rPr lang="en-US" altLang="zh-CN" sz="1400" i="1" dirty="0"/>
                <a:t>I</a:t>
              </a:r>
              <a:r>
                <a:rPr lang="en-US" altLang="zh-CN" sz="1400" dirty="0"/>
                <a:t>=1..</a:t>
              </a:r>
              <a:r>
                <a:rPr lang="en-US" altLang="zh-CN" sz="1400" i="1" dirty="0"/>
                <a:t>N</a:t>
              </a:r>
              <a:r>
                <a:rPr lang="en-US" altLang="zh-CN" sz="1400" baseline="-25000" dirty="0"/>
                <a:t>KS</a:t>
              </a:r>
              <a:endParaRPr lang="en-US" sz="14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5229305" y="4523086"/>
                <a:ext cx="3773212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20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1)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D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305" y="4523086"/>
                <a:ext cx="3773212" cy="628057"/>
              </a:xfrm>
              <a:prstGeom prst="rect">
                <a:avLst/>
              </a:prstGeom>
              <a:blipFill rotWithShape="0">
                <a:blip r:embed="rId10"/>
                <a:stretch>
                  <a:fillRect t="-100000" b="-127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4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80" y="0"/>
            <a:ext cx="8519760" cy="433411"/>
          </a:xfrm>
        </p:spPr>
        <p:txBody>
          <a:bodyPr/>
          <a:lstStyle/>
          <a:p>
            <a:pPr algn="ctr"/>
            <a:r>
              <a:rPr lang="en-US" altLang="zh-CN" sz="2000" b="1" dirty="0"/>
              <a:t>Definitions 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60" y="2271199"/>
            <a:ext cx="63246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1443028" y="2105702"/>
            <a:ext cx="6591300" cy="207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6914" y="433411"/>
                <a:ext cx="8818060" cy="143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The number of KS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05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r>
                      <a:rPr lang="en-US" sz="1050" b="0" i="1" smtClean="0">
                        <a:latin typeface="Cambria Math" charset="0"/>
                      </a:rPr>
                      <m:t>(</m:t>
                    </m:r>
                    <m:r>
                      <a:rPr lang="en-US" sz="1050" b="1" i="1" smtClean="0">
                        <a:latin typeface="Cambria Math" charset="0"/>
                      </a:rPr>
                      <m:t>𝒈</m:t>
                    </m:r>
                    <m:r>
                      <a:rPr lang="en-US" sz="105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050" i="1" dirty="0"/>
                  <a:t> </a:t>
                </a:r>
                <a:r>
                  <a:rPr lang="en-US" sz="1050" dirty="0"/>
                  <a:t>is</a:t>
                </a:r>
                <a:r>
                  <a:rPr lang="en-US" sz="1050" i="1" dirty="0"/>
                  <a:t> N</a:t>
                </a:r>
                <a:r>
                  <a:rPr lang="en-US" sz="1050" baseline="-25000" dirty="0"/>
                  <a:t>KS</a:t>
                </a:r>
                <a:r>
                  <a:rPr lang="en-US" sz="1050" dirty="0"/>
                  <a:t>, the number of atoms is </a:t>
                </a:r>
                <a:r>
                  <a:rPr lang="en-US" sz="1050" i="1" dirty="0"/>
                  <a:t>N</a:t>
                </a:r>
                <a:r>
                  <a:rPr lang="en-US" sz="1050" dirty="0"/>
                  <a:t>, they are not the same, but if I double the number of atoms I double the number of KS states, so </a:t>
                </a:r>
                <a:r>
                  <a:rPr lang="en-US" sz="1050" i="1" dirty="0"/>
                  <a:t>N</a:t>
                </a:r>
                <a:r>
                  <a:rPr lang="en-US" sz="1050" baseline="-25000" dirty="0"/>
                  <a:t>KS</a:t>
                </a:r>
                <a:r>
                  <a:rPr lang="en-US" sz="1050" dirty="0"/>
                  <a:t>~</a:t>
                </a:r>
                <a:r>
                  <a:rPr lang="en-US" sz="1050" i="1" dirty="0"/>
                  <a:t>N.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The calculation transforms between real space </a:t>
                </a:r>
                <a:r>
                  <a:rPr lang="en-US" sz="1050" b="1" i="1" dirty="0"/>
                  <a:t>r </a:t>
                </a:r>
                <a:r>
                  <a:rPr lang="en-US" sz="1050" dirty="0"/>
                  <a:t>and reciprocal space </a:t>
                </a:r>
                <a:r>
                  <a:rPr lang="en-US" sz="1050" b="1" i="1" dirty="0"/>
                  <a:t>g</a:t>
                </a:r>
                <a:r>
                  <a:rPr lang="en-US" sz="1050" dirty="0"/>
                  <a:t>, </a:t>
                </a:r>
                <a:r>
                  <a:rPr lang="en-US" sz="1050" b="1" i="1" dirty="0"/>
                  <a:t>g</a:t>
                </a:r>
                <a:r>
                  <a:rPr lang="en-US" sz="1050" dirty="0"/>
                  <a:t> space is discrete because the system lives in a parallelepiped </a:t>
                </a:r>
                <a:r>
                  <a:rPr lang="en-US" sz="1050" b="1" i="1" dirty="0"/>
                  <a:t>h </a:t>
                </a:r>
                <a:r>
                  <a:rPr lang="en-US" sz="1050" dirty="0"/>
                  <a:t> of volume </a:t>
                </a:r>
                <a:r>
                  <a:rPr lang="en-US" sz="1050" i="1" dirty="0"/>
                  <a:t>V</a:t>
                </a:r>
                <a:r>
                  <a:rPr lang="en-US" sz="1050" dirty="0"/>
                  <a:t>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The number of </a:t>
                </a:r>
                <a:r>
                  <a:rPr lang="en-US" sz="1050" b="1" i="1" dirty="0"/>
                  <a:t>g</a:t>
                </a:r>
                <a:r>
                  <a:rPr lang="en-US" sz="1050" dirty="0"/>
                  <a:t>’s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5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1050" b="1" i="1" smtClean="0">
                            <a:latin typeface="Cambria Math" charset="0"/>
                          </a:rPr>
                          <m:t>𝒈</m:t>
                        </m:r>
                      </m:sub>
                      <m:sup>
                        <m:r>
                          <a:rPr lang="en-US" sz="105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sz="1050" b="0" i="1" smtClean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050" dirty="0"/>
                  <a:t> scales like </a:t>
                </a:r>
                <a:r>
                  <a:rPr lang="en-US" sz="1050" i="1" dirty="0"/>
                  <a:t>N </a:t>
                </a:r>
                <a:r>
                  <a:rPr lang="en-US" sz="1050" dirty="0"/>
                  <a:t>due to a spherical cutoff on the Fourier coefficients describing the KS states.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A discrete real space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5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50" b="1" i="1" smtClean="0">
                            <a:latin typeface="Cambria Math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050" dirty="0"/>
                  <a:t> is sufficient to describe the KS states in real space due to the finite number of Fourier coefficients.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The density is the sum of the modulus square of the KS states. It has twice the Fourier cutoff of the KS states and 8 times the number of Fourier coefficients.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14" y="433411"/>
                <a:ext cx="8818060" cy="1439946"/>
              </a:xfrm>
              <a:prstGeom prst="rect">
                <a:avLst/>
              </a:prstGeom>
              <a:blipFill rotWithShape="0"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322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84269" y="-87461"/>
            <a:ext cx="1059478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/>
              <a:t>Creating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05461" y="-63608"/>
                <a:ext cx="1798889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61" y="-63608"/>
                <a:ext cx="1798889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6579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381065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Add up the pieces and calculate		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(one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guy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calculates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section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multicasts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up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dimension)</a:t>
            </a:r>
            <a:b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Fnc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1</a:t>
            </a: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: Multiply the grouped KS pot. by 	and perform i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nv.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B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spline + </a:t>
            </a:r>
            <a:r>
              <a:rPr lang="en-US" sz="1400" i="1" u="sng" spc="-1" dirty="0">
                <a:uFill>
                  <a:solidFill>
                    <a:srgbClr val="FFFFFF"/>
                  </a:solidFill>
                </a:uFill>
                <a:ea typeface="Arial"/>
              </a:rPr>
              <a:t>f</a:t>
            </a: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-grid quadrature integration to generate N-partitions of the grouped KS pot.				on the Psi EES grid.</a:t>
            </a:r>
            <a:b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u="sng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Fnc2: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Multicast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		to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		arrives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4-5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Receive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					 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processor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Fnc2: Send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to RPP[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-planes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touches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by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B-Spline</a:t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dirty="0"/>
              <a:t>RPP[</a:t>
            </a:r>
            <a:r>
              <a:rPr lang="en-US" altLang="zh-CN" sz="1400" b="1" dirty="0" err="1"/>
              <a:t>NStates</a:t>
            </a:r>
            <a:r>
              <a:rPr lang="en-US" altLang="zh-CN" sz="1400" b="1" dirty="0"/>
              <a:t>][1D][</a:t>
            </a:r>
            <a:r>
              <a:rPr lang="en-US" altLang="zh-CN" sz="1400" b="1" dirty="0" err="1"/>
              <a:t>NcChunk</a:t>
            </a:r>
            <a:r>
              <a:rPr lang="en-US" altLang="zh-CN" sz="1400" b="1" dirty="0"/>
              <a:t>]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		from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39-40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77954" y="744056"/>
                <a:ext cx="1418978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i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954" y="744056"/>
                <a:ext cx="1418978" cy="389979"/>
              </a:xfrm>
              <a:prstGeom prst="rect">
                <a:avLst/>
              </a:prstGeom>
              <a:blipFill rotWithShape="0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77299" y="1438061"/>
                <a:ext cx="607240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99" y="1438061"/>
                <a:ext cx="607240" cy="325025"/>
              </a:xfrm>
              <a:prstGeom prst="rect">
                <a:avLst/>
              </a:prstGeom>
              <a:blipFill rotWithShape="0">
                <a:blip r:embed="rId4"/>
                <a:stretch>
                  <a:fillRect r="-2700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88258" y="1666320"/>
                <a:ext cx="2341090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</m:e>
                    </m:acc>
                    <m:r>
                      <a:rPr lang="en-US" altLang="zh-C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258" y="1666320"/>
                <a:ext cx="2341090" cy="389979"/>
              </a:xfrm>
              <a:prstGeom prst="rect">
                <a:avLst/>
              </a:prstGeom>
              <a:blipFill rotWithShape="0">
                <a:blip r:embed="rId5"/>
                <a:stretch>
                  <a:fillRect t="-43750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61022" y="4591945"/>
                <a:ext cx="1410771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22" y="4591945"/>
                <a:ext cx="1410771" cy="384977"/>
              </a:xfrm>
              <a:prstGeom prst="rect">
                <a:avLst/>
              </a:prstGeom>
              <a:blipFill rotWithShape="0">
                <a:blip r:embed="rId6"/>
                <a:stretch>
                  <a:fillRect t="-4603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32975" y="2882698"/>
                <a:ext cx="1508810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75" y="2882698"/>
                <a:ext cx="1508810" cy="389979"/>
              </a:xfrm>
              <a:prstGeom prst="rect">
                <a:avLst/>
              </a:prstGeom>
              <a:blipFill rotWithShape="0">
                <a:blip r:embed="rId7"/>
                <a:stretch>
                  <a:fillRect t="-45313" r="-5242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032976" y="2032975"/>
                <a:ext cx="1508810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76" y="2032975"/>
                <a:ext cx="1508810" cy="389979"/>
              </a:xfrm>
              <a:prstGeom prst="rect">
                <a:avLst/>
              </a:prstGeom>
              <a:blipFill rotWithShape="0">
                <a:blip r:embed="rId8"/>
                <a:stretch>
                  <a:fillRect t="-43750" r="-5242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814521" y="3742222"/>
                <a:ext cx="1410771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521" y="3742222"/>
                <a:ext cx="1410771" cy="384977"/>
              </a:xfrm>
              <a:prstGeom prst="rect">
                <a:avLst/>
              </a:prstGeom>
              <a:blipFill rotWithShape="0">
                <a:blip r:embed="rId9"/>
                <a:stretch>
                  <a:fillRect t="-4761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164619" y="3274843"/>
                <a:ext cx="3773212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20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1)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𝐼𝐽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D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619" y="3274843"/>
                <a:ext cx="3773212" cy="628057"/>
              </a:xfrm>
              <a:prstGeom prst="rect">
                <a:avLst/>
              </a:prstGeom>
              <a:blipFill rotWithShape="0">
                <a:blip r:embed="rId10"/>
                <a:stretch>
                  <a:fillRect t="-100000" b="-127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178779" y="2466743"/>
                <a:ext cx="931729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𝐼𝐽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D</m:t>
                              </m:r>
                            </m:e>
                          </m:d>
                        </m:sup>
                      </m:sSubSup>
                      <m:r>
                        <a:rPr lang="en-US" altLang="zh-CN" sz="1400" i="1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𝒔</m:t>
                          </m:r>
                        </m:e>
                      </m:acc>
                      <m:r>
                        <a:rPr lang="en-US" altLang="zh-CN" sz="1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79" y="2466743"/>
                <a:ext cx="931729" cy="382156"/>
              </a:xfrm>
              <a:prstGeom prst="rect">
                <a:avLst/>
              </a:prstGeom>
              <a:blipFill rotWithShape="0">
                <a:blip r:embed="rId11"/>
                <a:stretch>
                  <a:fillRect r="-8553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106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23514" y="0"/>
                <a:ext cx="1763624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4" y="0"/>
                <a:ext cx="1763624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4545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426653" y="958828"/>
            <a:ext cx="4421773" cy="975491"/>
            <a:chOff x="3121055" y="563942"/>
            <a:chExt cx="4421773" cy="975491"/>
          </a:xfrm>
        </p:grpSpPr>
        <p:grpSp>
          <p:nvGrpSpPr>
            <p:cNvPr id="31" name="Group 30"/>
            <p:cNvGrpSpPr/>
            <p:nvPr/>
          </p:nvGrpSpPr>
          <p:grpSpPr>
            <a:xfrm>
              <a:off x="3121055" y="563942"/>
              <a:ext cx="4421773" cy="975491"/>
              <a:chOff x="2834822" y="389013"/>
              <a:chExt cx="4421773" cy="975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2834822" y="389013"/>
                    <a:ext cx="3434901" cy="54675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𝐼𝐽𝑐</m:t>
                              </m:r>
                            </m:sub>
                            <m:sup>
                              <m:r>
                                <a:rPr lang="en-US" altLang="zh-CN" sz="12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20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𝐼𝐽</m:t>
                                  </m:r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 sz="120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822" y="389013"/>
                    <a:ext cx="3434901" cy="54675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14444" b="-16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angle 27"/>
              <p:cNvSpPr/>
              <p:nvPr/>
            </p:nvSpPr>
            <p:spPr>
              <a:xfrm>
                <a:off x="3009214" y="389013"/>
                <a:ext cx="4247381" cy="9754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3295448" y="1109365"/>
                  <a:ext cx="3952299" cy="3643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448" y="1109365"/>
                  <a:ext cx="3952299" cy="36439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8333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503889" y="2166719"/>
            <a:ext cx="4411912" cy="583902"/>
            <a:chOff x="2601045" y="2249948"/>
            <a:chExt cx="4411912" cy="583902"/>
          </a:xfrm>
        </p:grpSpPr>
        <p:sp>
          <p:nvSpPr>
            <p:cNvPr id="27" name="Rectangle 26"/>
            <p:cNvSpPr/>
            <p:nvPr/>
          </p:nvSpPr>
          <p:spPr>
            <a:xfrm>
              <a:off x="2644242" y="2249948"/>
              <a:ext cx="4368715" cy="5794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2601045" y="2272542"/>
                  <a:ext cx="4303742" cy="5613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200" i="1"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 i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45" y="2272542"/>
                  <a:ext cx="4303742" cy="56130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11957" b="-15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791744" y="3179741"/>
            <a:ext cx="7970291" cy="1260447"/>
            <a:chOff x="2120961" y="3063995"/>
            <a:chExt cx="9955293" cy="1260447"/>
          </a:xfrm>
        </p:grpSpPr>
        <p:sp>
          <p:nvSpPr>
            <p:cNvPr id="37" name="Rectangle 36"/>
            <p:cNvSpPr/>
            <p:nvPr/>
          </p:nvSpPr>
          <p:spPr>
            <a:xfrm>
              <a:off x="2120961" y="3063995"/>
              <a:ext cx="9955293" cy="1260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2120961" y="3113031"/>
                  <a:ext cx="9506568" cy="6280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nary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long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1200" b="1" i="1"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CN" sz="120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Ψ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1" i="1">
                                            <a:latin typeface="Cambria Math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charset="0"/>
                                          </a:rPr>
                                          <m:t>𝐽𝑓</m:t>
                                        </m:r>
                                      </m:sub>
                                    </m:s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1" i="1">
                                            <a:latin typeface="Cambria Math" charset="0"/>
                                          </a:rPr>
                                          <m:t>𝒍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charset="0"/>
                                          </a:rPr>
                                          <m:t>𝐽𝑓</m:t>
                                        </m:r>
                                      </m:sub>
                                    </m:s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zh-CN" altLang="en-US" sz="1200" i="1">
                                    <a:latin typeface="Cambria Math" charset="0"/>
                                  </a:rPr>
                                  <m:t>          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961" y="3113031"/>
                  <a:ext cx="9506568" cy="62805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00000" b="-1271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077216" y="3856834"/>
                <a:ext cx="5798382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zh-CN" sz="1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1" i="1">
                              <a:latin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altLang="zh-C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CN" sz="12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Ψ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𝐽𝑓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zh-CN" altLang="en-US" sz="1200" i="1">
                              <a:latin typeface="Cambria Math" charset="0"/>
                            </a:rPr>
                            <m:t>           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216" y="3856834"/>
                <a:ext cx="5798382" cy="561308"/>
              </a:xfrm>
              <a:prstGeom prst="rect">
                <a:avLst/>
              </a:prstGeom>
              <a:blipFill rotWithShape="0">
                <a:blip r:embed="rId7"/>
                <a:stretch>
                  <a:fillRect l="-5047"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4467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1470" y="-94248"/>
            <a:ext cx="1346558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/>
              <a:t>Creating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23514" y="-55311"/>
                <a:ext cx="1763624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4" y="-55311"/>
                <a:ext cx="1763624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4545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-1" y="292461"/>
            <a:ext cx="9144001" cy="4837380"/>
            <a:chOff x="-1" y="292461"/>
            <a:chExt cx="9144001" cy="4837380"/>
          </a:xfrm>
        </p:grpSpPr>
        <p:sp>
          <p:nvSpPr>
            <p:cNvPr id="6" name="Rectangle 5"/>
            <p:cNvSpPr/>
            <p:nvPr/>
          </p:nvSpPr>
          <p:spPr>
            <a:xfrm>
              <a:off x="0" y="292461"/>
              <a:ext cx="9144000" cy="4832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b="1" spc="-1" dirty="0">
                  <a:uFill>
                    <a:solidFill>
                      <a:srgbClr val="FFFFFF"/>
                    </a:solidFill>
                  </a:uFill>
                </a:rPr>
                <a:t>core1Atm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 Section multicast			and 		    	to core2Atm</a:t>
              </a:r>
              <a:br>
                <a:rPr lang="en-US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b="1" spc="-1" dirty="0">
                  <a:uFill>
                    <a:solidFill>
                      <a:srgbClr val="FFFFFF"/>
                    </a:solidFill>
                  </a:uFill>
                </a:rPr>
                <a:t>core2Atm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][NcChunk2]</a:t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 Compute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 Compute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Fnc2: Sum up 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Fnc3: Multicast 		        all 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’ to core1AtmState[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I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J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 (assume </a:t>
              </a:r>
              <a:r>
                <a:rPr lang="en-US" altLang="zh-CN" sz="1100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=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) 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core1AtmState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NStates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 Receive my		 from core2Atm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 Compute				and send to RPP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342900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b="1" dirty="0"/>
                <a:t>RPP[</a:t>
              </a:r>
              <a:r>
                <a:rPr lang="en-US" altLang="zh-CN" sz="1100" b="1" dirty="0" err="1"/>
                <a:t>NStates</a:t>
              </a:r>
              <a:r>
                <a:rPr lang="en-US" altLang="zh-CN" sz="1100" b="1" dirty="0"/>
                <a:t>][1D][</a:t>
              </a:r>
              <a:r>
                <a:rPr lang="en-US" altLang="zh-CN" sz="1100" b="1" dirty="0" err="1"/>
                <a:t>NcChunk</a:t>
              </a:r>
              <a:r>
                <a:rPr lang="en-US" altLang="zh-CN" sz="1100" b="1" dirty="0"/>
                <a:t>]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 Receive 		        from </a:t>
              </a: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core1AtmState</a:t>
              </a: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</a:t>
              </a:r>
              <a:r>
                <a:rPr lang="zh-CN" altLang="en-US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See</a:t>
              </a:r>
              <a:r>
                <a:rPr lang="zh-CN" altLang="en-US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slides</a:t>
              </a:r>
              <a:r>
                <a:rPr lang="zh-CN" altLang="en-US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39-40</a:t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105929" y="597957"/>
                  <a:ext cx="1212704" cy="3228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929" y="597957"/>
                  <a:ext cx="1212704" cy="32284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422254" y="599564"/>
                  <a:ext cx="1260794" cy="3228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short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254" y="599564"/>
                  <a:ext cx="1260794" cy="32284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-1" y="4822064"/>
              <a:ext cx="914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Note: Step 2 could also be done in core1Atm without step 1 with each c index computing all c’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998339" y="1212672"/>
                  <a:ext cx="3926908" cy="522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 i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39" y="1212672"/>
                  <a:ext cx="3926908" cy="52219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10465" b="-1488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940447" y="1714902"/>
                  <a:ext cx="5430333" cy="522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100" b="1" i="1">
                                <a:latin typeface="Cambria Math" charset="0"/>
                              </a:rPr>
                              <m:t>𝒌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altLang="zh-CN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100" i="1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1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sz="110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Ψ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CN" sz="11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1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b="1" i="1">
                                                <a:latin typeface="Cambria Math" charset="0"/>
                                              </a:rPr>
                                              <m:t>𝒖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>
                                                <a:latin typeface="Cambria Math" charset="0"/>
                                              </a:rPr>
                                              <m:t>𝐽𝑓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1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11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100" b="1" i="1">
                                                <a:latin typeface="Cambria Math" charset="0"/>
                                              </a:rPr>
                                              <m:t>𝒔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100" b="1" i="1" smtClean="0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𝐽𝑓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447" y="1714902"/>
                  <a:ext cx="5430333" cy="5221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10465" b="-1488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1945526" y="2257010"/>
                  <a:ext cx="3640804" cy="341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526" y="2257010"/>
                  <a:ext cx="3640804" cy="34156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41071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098241" y="3264220"/>
                  <a:ext cx="1030410" cy="341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41" y="3264220"/>
                  <a:ext cx="1030410" cy="34156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40351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845141" y="2621312"/>
                  <a:ext cx="1030410" cy="341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141" y="2621312"/>
                  <a:ext cx="1030410" cy="34156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41071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1535016" y="3555052"/>
                  <a:ext cx="3434901" cy="508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𝐼𝐽𝑐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1100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1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100" b="0" i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𝐼𝐽</m:t>
                                </m:r>
                                <m:sSup>
                                  <m:sSup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altLang="zh-CN" sz="110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</a:rPr>
                                  <m:t>S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𝐽𝑐</m:t>
                                </m:r>
                                <m:sSup>
                                  <m:sSup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1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1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  <m:r>
                                      <a:rPr lang="zh-CN" altLang="en-US" sz="11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sz="11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016" y="3555052"/>
                  <a:ext cx="3434901" cy="508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3095" b="-15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791645" y="4281724"/>
                <a:ext cx="1142557" cy="322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10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10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2)</m:t>
                          </m:r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645" y="4281724"/>
                <a:ext cx="1142557" cy="322332"/>
              </a:xfrm>
              <a:prstGeom prst="rect">
                <a:avLst/>
              </a:prstGeom>
              <a:blipFill rotWithShape="0">
                <a:blip r:embed="rId11"/>
                <a:stretch>
                  <a:fillRect t="-45283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13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98915" y="560475"/>
                <a:ext cx="4955396" cy="600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,3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16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𝒈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FFT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600">
                                  <a:latin typeface="Cambria Math" charset="0"/>
                                </a:rPr>
                                <m:t>,−,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  <m:r>
                                    <a:rPr lang="en-US" altLang="zh-CN" sz="16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EES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600" i="1">
                              <a:latin typeface="Cambria Math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mr-I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915" y="560475"/>
                <a:ext cx="4955396" cy="600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17262" y="1161473"/>
                <a:ext cx="6726007" cy="8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  <m:r>
                                    <a:rPr lang="en-US" altLang="zh-CN" sz="16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1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𝒄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𝐼𝐽𝑐</m:t>
                                      </m:r>
                                    </m:sub>
                                    <m:sup>
                                      <m:r>
                                        <a:rPr lang="en-US" altLang="zh-CN" sz="16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60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group</m:t>
                                          </m:r>
                                          <m: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core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e>
                                      </m:acc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  </m:t>
                      </m:r>
                      <m:acc>
                        <m:accPr>
                          <m:chr m:val="̂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acc>
                      <m:sSubSup>
                        <m:sSubSup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262" y="1161473"/>
                <a:ext cx="6726007" cy="829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91874" y="5897"/>
            <a:ext cx="7412233" cy="457754"/>
            <a:chOff x="53438" y="-40121"/>
            <a:chExt cx="7412233" cy="457754"/>
          </a:xfrm>
        </p:grpSpPr>
        <p:sp>
          <p:nvSpPr>
            <p:cNvPr id="17" name="TextBox 16"/>
            <p:cNvSpPr txBox="1"/>
            <p:nvPr/>
          </p:nvSpPr>
          <p:spPr>
            <a:xfrm>
              <a:off x="53438" y="5881"/>
              <a:ext cx="7412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1300FF"/>
                  </a:solidFill>
                </a:rPr>
                <a:t>Wavefunction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Derivatives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(III)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-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				terms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endParaRPr lang="en-US" sz="2000" i="1" dirty="0">
                <a:solidFill>
                  <a:srgbClr val="13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755939" y="-40121"/>
                  <a:ext cx="2531078" cy="4577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13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en-US" dirty="0">
                      <a:solidFill>
                        <a:srgbClr val="1300FF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13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13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,3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a14:m>
                  <a:endParaRPr lang="en-US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939" y="-40121"/>
                  <a:ext cx="2531078" cy="4577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AFFCDF-FA42-4971-8E30-C9E299D77FB1}"/>
                  </a:ext>
                </a:extLst>
              </p:cNvPr>
              <p:cNvSpPr/>
              <p:nvPr/>
            </p:nvSpPr>
            <p:spPr>
              <a:xfrm>
                <a:off x="2392907" y="2016624"/>
                <a:ext cx="5044266" cy="8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  <m:r>
                                    <a:rPr lang="en-US" altLang="zh-CN" sz="16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group</m:t>
                                          </m:r>
                                          <m: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core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  <m: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  <m: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  </m:t>
                      </m:r>
                      <m:acc>
                        <m:accPr>
                          <m:chr m:val="̂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acc>
                      <m:sSubSup>
                        <m:sSubSup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AFFCDF-FA42-4971-8E30-C9E299D77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907" y="2016624"/>
                <a:ext cx="5044266" cy="829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31D174-CF1D-4878-A412-029D209BAE62}"/>
              </a:ext>
            </a:extLst>
          </p:cNvPr>
          <p:cNvSpPr txBox="1"/>
          <p:nvPr/>
        </p:nvSpPr>
        <p:spPr>
          <a:xfrm>
            <a:off x="3260950" y="3015048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N-consolidation instead of </a:t>
            </a:r>
            <a:r>
              <a:rPr lang="en-US" dirty="0" err="1"/>
              <a:t>Nc</a:t>
            </a:r>
            <a:r>
              <a:rPr lang="en-US" dirty="0"/>
              <a:t> of them.</a:t>
            </a:r>
          </a:p>
        </p:txBody>
      </p:sp>
    </p:spTree>
    <p:extLst>
      <p:ext uri="{BB962C8B-B14F-4D97-AF65-F5344CB8AC3E}">
        <p14:creationId xmlns:p14="http://schemas.microsoft.com/office/powerpoint/2010/main" val="2132966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1470" y="-94248"/>
            <a:ext cx="1346558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/>
              <a:t>Creating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292461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b="1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			already stored</a:t>
            </a:r>
            <a:b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Multicast 		to core1AtmState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		 	from core1Atm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 Compute	  	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Fnc2: Section reduction over </a:t>
            </a:r>
            <a:r>
              <a:rPr lang="en-US" altLang="zh-CN" sz="1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 form			on </a:t>
            </a:r>
            <a:r>
              <a:rPr lang="en-US" altLang="zh-CN" sz="1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=0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Fnc3: </a:t>
            </a:r>
            <a:r>
              <a:rPr lang="en-US" altLang="zh-CN" sz="1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-consolidation for every state of			to RPP  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b="1" dirty="0"/>
              <a:t>RPP[</a:t>
            </a:r>
            <a:r>
              <a:rPr lang="en-US" altLang="zh-CN" sz="1200" b="1" dirty="0" err="1"/>
              <a:t>NStates</a:t>
            </a:r>
            <a:r>
              <a:rPr lang="en-US" altLang="zh-CN" sz="1200" b="1" dirty="0"/>
              <a:t>][1D][</a:t>
            </a:r>
            <a:r>
              <a:rPr lang="en-US" altLang="zh-CN" sz="1200" b="1" dirty="0" err="1"/>
              <a:t>NcChunk</a:t>
            </a:r>
            <a:r>
              <a:rPr lang="en-US" altLang="zh-CN" sz="1200" b="1" dirty="0"/>
              <a:t>]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	the result of the </a:t>
            </a:r>
            <a:r>
              <a:rPr lang="en-US" sz="1200" i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</a:t>
            </a:r>
            <a:r>
              <a:rPr lang="en-US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-consolidation 	        		from </a:t>
            </a:r>
            <a: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b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FFT, the result goes to GPP</a:t>
            </a:r>
            <a:b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 GPP[</a:t>
            </a:r>
            <a:r>
              <a:rPr lang="en-US" altLang="zh-CN" sz="1200" b="1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</a:t>
            </a:r>
            <a:r>
              <a:rPr lang="en-US" altLang="zh-CN" sz="1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][G1D][</a:t>
            </a:r>
            <a:r>
              <a:rPr lang="en-US" altLang="zh-CN" sz="1200" b="1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the result of the FFT and multiply by </a:t>
            </a:r>
            <a:b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20791" y="-87056"/>
                <a:ext cx="2531078" cy="457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791" y="-87056"/>
                <a:ext cx="2531078" cy="457754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57832" y="647120"/>
                <a:ext cx="1369862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32" y="647120"/>
                <a:ext cx="1369862" cy="347531"/>
              </a:xfrm>
              <a:prstGeom prst="rect">
                <a:avLst/>
              </a:prstGeom>
              <a:blipFill rotWithShape="0">
                <a:blip r:embed="rId3"/>
                <a:stretch>
                  <a:fillRect t="-40351" r="-758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111503" y="968968"/>
                <a:ext cx="1369862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503" y="968968"/>
                <a:ext cx="1369862" cy="347531"/>
              </a:xfrm>
              <a:prstGeom prst="rect">
                <a:avLst/>
              </a:prstGeom>
              <a:blipFill rotWithShape="0">
                <a:blip r:embed="rId4"/>
                <a:stretch>
                  <a:fillRect t="-40351" r="-7556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002994" y="1727652"/>
                <a:ext cx="1369862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94" y="1727652"/>
                <a:ext cx="1369862" cy="347531"/>
              </a:xfrm>
              <a:prstGeom prst="rect">
                <a:avLst/>
              </a:prstGeom>
              <a:blipFill rotWithShape="0">
                <a:blip r:embed="rId5"/>
                <a:stretch>
                  <a:fillRect t="-38596" r="-7589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111503" y="2105736"/>
                <a:ext cx="1629549" cy="347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𝐼𝐽𝑐</m:t>
                              </m:r>
                            </m:sub>
                            <m:sup>
                              <m:r>
                                <a:rPr lang="en-US" altLang="zh-CN" sz="12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503" y="2105736"/>
                <a:ext cx="1629549" cy="347659"/>
              </a:xfrm>
              <a:prstGeom prst="rect">
                <a:avLst/>
              </a:prstGeom>
              <a:blipFill rotWithShape="0">
                <a:blip r:embed="rId6"/>
                <a:stretch>
                  <a:fillRect t="-38596" r="-597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508084" y="2442998"/>
                <a:ext cx="1596463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84" y="2442998"/>
                <a:ext cx="1596463" cy="347531"/>
              </a:xfrm>
              <a:prstGeom prst="rect">
                <a:avLst/>
              </a:prstGeom>
              <a:blipFill rotWithShape="0">
                <a:blip r:embed="rId7"/>
                <a:stretch>
                  <a:fillRect t="-40351" r="-648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508084" y="2813658"/>
                <a:ext cx="1596463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84" y="2813658"/>
                <a:ext cx="1596463" cy="347531"/>
              </a:xfrm>
              <a:prstGeom prst="rect">
                <a:avLst/>
              </a:prstGeom>
              <a:blipFill rotWithShape="0">
                <a:blip r:embed="rId8"/>
                <a:stretch>
                  <a:fillRect t="-40351" r="-648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264851" y="3530838"/>
                <a:ext cx="955518" cy="320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851" y="3530838"/>
                <a:ext cx="955518" cy="320857"/>
              </a:xfrm>
              <a:prstGeom prst="rect">
                <a:avLst/>
              </a:prstGeom>
              <a:blipFill rotWithShape="0">
                <a:blip r:embed="rId9"/>
                <a:stretch>
                  <a:fillRect r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394915" y="4592003"/>
                <a:ext cx="1191415" cy="473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𝑉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zh-CN" alt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200" i="1">
                          <a:latin typeface="Cambria Math" charset="0"/>
                        </a:rPr>
                        <m:t>(</m:t>
                      </m:r>
                      <m:r>
                        <a:rPr lang="en-US" altLang="zh-CN" sz="1200" b="1" i="1">
                          <a:latin typeface="Cambria Math" charset="0"/>
                        </a:rPr>
                        <m:t>𝒈</m:t>
                      </m:r>
                      <m:r>
                        <a:rPr lang="en-US" altLang="zh-CN" sz="1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915" y="4592003"/>
                <a:ext cx="1191415" cy="473784"/>
              </a:xfrm>
              <a:prstGeom prst="rect">
                <a:avLst/>
              </a:prstGeom>
              <a:blipFill rotWithShape="0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87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8FDE7-127D-444F-A9C2-E18D1682DE88}"/>
              </a:ext>
            </a:extLst>
          </p:cNvPr>
          <p:cNvSpPr txBox="1"/>
          <p:nvPr/>
        </p:nvSpPr>
        <p:spPr>
          <a:xfrm>
            <a:off x="1049867" y="1964266"/>
            <a:ext cx="774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Derivative of the energy with respect to the ion positions</a:t>
            </a:r>
          </a:p>
        </p:txBody>
      </p:sp>
    </p:spTree>
    <p:extLst>
      <p:ext uri="{BB962C8B-B14F-4D97-AF65-F5344CB8AC3E}">
        <p14:creationId xmlns:p14="http://schemas.microsoft.com/office/powerpoint/2010/main" val="1075637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300FF"/>
                </a:solidFill>
              </a:rPr>
              <a:t>Ion forces (I)</a:t>
            </a:r>
            <a:endParaRPr lang="en-US" sz="2400" i="1" dirty="0">
              <a:solidFill>
                <a:srgbClr val="1300FF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372830"/>
            <a:ext cx="9144000" cy="928564"/>
            <a:chOff x="0" y="370618"/>
            <a:chExt cx="9144000" cy="972897"/>
          </a:xfrm>
        </p:grpSpPr>
        <p:sp>
          <p:nvSpPr>
            <p:cNvPr id="8" name="TextBox 7"/>
            <p:cNvSpPr txBox="1"/>
            <p:nvPr/>
          </p:nvSpPr>
          <p:spPr>
            <a:xfrm>
              <a:off x="0" y="472844"/>
              <a:ext cx="9144000" cy="870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ion forces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	</a:t>
              </a:r>
              <a:r>
                <a:rPr lang="zh-CN" altLang="en-US" sz="1600" dirty="0"/>
                <a:t>     </a:t>
              </a:r>
              <a:br>
                <a:rPr lang="en-US" altLang="zh-CN" sz="1600" dirty="0"/>
              </a:br>
              <a:endParaRPr lang="en-US" altLang="zh-CN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These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formed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5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sums,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1</a:t>
              </a:r>
              <a:r>
                <a:rPr lang="zh-CN" altLang="en-US" sz="1600" dirty="0"/>
                <a:t> </a:t>
              </a:r>
              <a:r>
                <a:rPr lang="en-US" altLang="zh-CN" sz="1600" i="1" dirty="0"/>
                <a:t>f</a:t>
              </a:r>
              <a:r>
                <a:rPr lang="en-US" altLang="zh-CN" sz="1600" dirty="0"/>
                <a:t>-grid sum 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4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 B-Spline grid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sums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 the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r</a:t>
              </a:r>
              <a:r>
                <a:rPr lang="en-US" altLang="zh-CN" sz="1600" dirty="0"/>
                <a:t>-space.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747198" y="370618"/>
                  <a:ext cx="1247008" cy="5915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4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mr-IN" sz="14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mr-I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sz="14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198" y="370618"/>
                  <a:ext cx="1247008" cy="59153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7534" y="1380761"/>
            <a:ext cx="8207500" cy="668442"/>
            <a:chOff x="92326" y="2634827"/>
            <a:chExt cx="4424466" cy="2640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92326" y="2642641"/>
                  <a:ext cx="3440243" cy="2632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  <m:t>0,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Ψ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Ψ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nary>
                              </m:e>
                            </m:d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0,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altLang="zh-CN" sz="1400" b="0" i="1" dirty="0">
                    <a:solidFill>
                      <a:srgbClr val="1300FF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26" y="2642641"/>
                  <a:ext cx="3440243" cy="26329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97533" y="2634827"/>
              <a:ext cx="4419259" cy="25086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1300F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601" y="2070792"/>
            <a:ext cx="8231433" cy="3072709"/>
            <a:chOff x="4440114" y="2624665"/>
            <a:chExt cx="8231433" cy="2508673"/>
          </a:xfrm>
        </p:grpSpPr>
        <p:sp>
          <p:nvSpPr>
            <p:cNvPr id="13" name="Rectangle 12"/>
            <p:cNvSpPr/>
            <p:nvPr/>
          </p:nvSpPr>
          <p:spPr>
            <a:xfrm>
              <a:off x="4464896" y="2624665"/>
              <a:ext cx="8206651" cy="25086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464047" y="2651962"/>
                  <a:ext cx="7630999" cy="627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0,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0" i="1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mr-IN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mr-IN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𝑅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𝑍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S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KE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𝑅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𝑍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KE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S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𝑅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𝑍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S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S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altLang="zh-CN" sz="1200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en-US" altLang="zh-CN" sz="12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en-US" altLang="zh-CN" sz="1200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US" altLang="zh-CN" sz="1200" dirty="0">
                    <a:solidFill>
                      <a:srgbClr val="1300FF"/>
                    </a:solidFill>
                    <a:latin typeface="Cambria Math" charset="0"/>
                  </a:endParaRPr>
                </a:p>
                <a:p>
                  <a:endParaRPr lang="en-US" altLang="zh-CN" sz="1200" b="0" i="1" dirty="0">
                    <a:solidFill>
                      <a:srgbClr val="1300FF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047" y="2651962"/>
                  <a:ext cx="7630999" cy="62715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6190" b="-912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440114" y="3628436"/>
                  <a:ext cx="3714928" cy="6069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r>
                          <a:rPr lang="en-US" sz="12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𝒌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1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𝐽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200" b="1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𝒔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𝐽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group</m:t>
                                        </m:r>
                                        <m: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loc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200" b="1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  <m:t>𝒔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2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114" y="3628436"/>
                  <a:ext cx="3714928" cy="6069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4473706" y="4647017"/>
                  <a:ext cx="3068725" cy="4582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d>
                          </m:sup>
                        </m:sSubSup>
                        <m:r>
                          <a:rPr lang="en-US" sz="12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core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𝑅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1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2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706" y="4647017"/>
                  <a:ext cx="3068725" cy="45827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11957" b="-15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489396" y="4134248"/>
                  <a:ext cx="7768537" cy="512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r>
                          <a:rPr lang="en-US" sz="12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sub>
                          <m:sup/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i="1" smtClean="0">
                                    <a:solidFill>
                                      <a:srgbClr val="1300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S</m:t>
                                        </m:r>
                                        <m: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core</m:t>
                                        </m:r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xc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B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core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S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short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core</m:t>
                                        </m:r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H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short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B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long</m:t>
                                    </m:r>
                                    <m: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core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zh-CN" sz="1200" b="0" i="0" smtClean="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b="0" i="0" smtClean="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group</m:t>
                                        </m:r>
                                        <m:r>
                                          <a:rPr lang="en-US" altLang="zh-CN" sz="1200" b="0" i="0" smtClean="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b="0" i="0" smtClean="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tot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sz="1200" i="1" dirty="0">
                    <a:solidFill>
                      <a:srgbClr val="1300FF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9396" y="4134248"/>
                  <a:ext cx="7768537" cy="5127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0" b="-1271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3601" y="2680559"/>
                <a:ext cx="7630999" cy="628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13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rgbClr val="13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200" b="0" i="1" smtClean="0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solidFill>
                            <a:srgbClr val="13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solidFill>
                                    <a:srgbClr val="1300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200" i="1">
                                  <a:solidFill>
                                    <a:srgbClr val="1300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mr-IN" altLang="zh-CN" sz="1200" i="1">
                                      <a:solidFill>
                                        <a:srgbClr val="1300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 b="0" i="0" smtClean="0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S</m:t>
                                          </m:r>
                                          <m:r>
                                            <a:rPr lang="en-US" altLang="zh-CN" sz="1200" b="0" i="1" smtClean="0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200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1200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200" b="0" i="1" smtClean="0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200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b="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200" b="0" i="1" dirty="0">
                  <a:solidFill>
                    <a:srgbClr val="1300FF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1" y="2680559"/>
                <a:ext cx="7630999" cy="628057"/>
              </a:xfrm>
              <a:prstGeom prst="rect">
                <a:avLst/>
              </a:prstGeom>
              <a:blipFill rotWithShape="0">
                <a:blip r:embed="rId8"/>
                <a:stretch>
                  <a:fillRect t="-100000" b="-127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487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822405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822405" cy="477118"/>
              </a:xfrm>
              <a:prstGeom prst="rect">
                <a:avLst/>
              </a:prstGeom>
              <a:blipFill rotWithShape="0"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9067" y="709148"/>
                <a:ext cx="5493895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mr-IN" altLang="zh-CN" sz="1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KE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KE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  <m:r>
                        <a:rPr lang="en-US" altLang="zh-CN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altLang="zh-CN" sz="1400" b="0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7" y="709148"/>
                <a:ext cx="5493895" cy="67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168" y="3103640"/>
                <a:ext cx="4189095" cy="622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𝑐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KE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short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8" y="3103640"/>
                <a:ext cx="4189095" cy="622414"/>
              </a:xfrm>
              <a:prstGeom prst="rect">
                <a:avLst/>
              </a:prstGeom>
              <a:blipFill>
                <a:blip r:embed="rId4"/>
                <a:stretch>
                  <a:fillRect t="-114706" b="-16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9067" y="1477179"/>
                <a:ext cx="4470583" cy="691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mr-IN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b="1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7" y="1477179"/>
                <a:ext cx="4470583" cy="6918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9067" y="2245210"/>
                <a:ext cx="4711033" cy="691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KE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KE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mr-IN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,∆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1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b="1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7" y="2245210"/>
                <a:ext cx="4711033" cy="6918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3727D93-8F15-4032-A130-92DA33183BEE}"/>
              </a:ext>
            </a:extLst>
          </p:cNvPr>
          <p:cNvSpPr txBox="1"/>
          <p:nvPr/>
        </p:nvSpPr>
        <p:spPr>
          <a:xfrm>
            <a:off x="5249333" y="1984369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is just a tensor – no minus sign</a:t>
            </a:r>
          </a:p>
        </p:txBody>
      </p:sp>
    </p:spTree>
    <p:extLst>
      <p:ext uri="{BB962C8B-B14F-4D97-AF65-F5344CB8AC3E}">
        <p14:creationId xmlns:p14="http://schemas.microsoft.com/office/powerpoint/2010/main" val="16462289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2668" y="180564"/>
            <a:ext cx="8382000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Physics Aside: Proof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of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simplification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of previous slide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58711" y="1184397"/>
                <a:ext cx="7040710" cy="898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mr-IN" altLang="zh-C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mr-IN" altLang="zh-CN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0" i="1" smtClean="0"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>
                                                  <a:latin typeface="Cambria Math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charset="0"/>
                                                </a:rPr>
                                                <m:t>KE</m:t>
                                              </m:r>
                                              <m:r>
                                                <a:rPr lang="en-US" altLang="zh-CN">
                                                  <a:latin typeface="Cambria Math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0" i="1" smtClean="0"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group</m:t>
                                                  </m:r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short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>
                                        <m:fPr>
                                          <m:ctrlPr>
                                            <a:rPr lang="mr-IN" altLang="zh-CN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𝐼𝐽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S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𝛽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1" y="1184397"/>
                <a:ext cx="7040710" cy="898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6126" y="2156928"/>
                <a:ext cx="6801990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𝐼𝑐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altLang="zh-C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mr-IN" altLang="zh-CN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mr-IN" altLang="zh-CN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∆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KE</m:t>
                                                  </m:r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𝐽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group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core</m:t>
                                                      </m:r>
                                                      <m:r>
                                                        <a:rPr lang="zh-CN" alt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 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short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  <m:f>
                                            <m:fPr>
                                              <m:ctrlPr>
                                                <a:rPr lang="mr-IN" altLang="zh-CN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𝐼𝐽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S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𝐽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𝛽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𝐼𝐽𝑐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S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</m:t>
                                      </m:r>
                                      <m:r>
                                        <a:rPr lang="en-US" altLang="zh-CN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.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</m:t>
                                      </m:r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26" y="2156928"/>
                <a:ext cx="6801990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26126" y="3133542"/>
                <a:ext cx="6763518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𝐼𝑐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altLang="zh-C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mr-IN" altLang="zh-CN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mr-IN" altLang="zh-CN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∆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KE</m:t>
                                                  </m:r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𝐽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group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core</m:t>
                                                      </m:r>
                                                      <m:r>
                                                        <a:rPr lang="zh-CN" alt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 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short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  <m:f>
                                            <m:fPr>
                                              <m:ctrlPr>
                                                <a:rPr lang="mr-IN" altLang="zh-CN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𝐼𝐽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S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𝐽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𝛽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26" y="3133542"/>
                <a:ext cx="6763518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39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5925" y="640557"/>
                <a:ext cx="9144000" cy="3827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dirty="0"/>
                  <a:t>RPP[</a:t>
                </a:r>
                <a:r>
                  <a:rPr lang="en-US" altLang="zh-CN" sz="1400" b="1" dirty="0" err="1"/>
                  <a:t>NStates</a:t>
                </a:r>
                <a:r>
                  <a:rPr lang="en-US" altLang="zh-CN" sz="1400" b="1" dirty="0"/>
                  <a:t>][1D][</a:t>
                </a:r>
                <a:r>
                  <a:rPr lang="en-US" altLang="zh-CN" sz="1400" b="1" dirty="0" err="1"/>
                  <a:t>NcChunk</a:t>
                </a:r>
                <a:r>
                  <a:rPr lang="en-US" altLang="zh-CN" sz="1400" b="1" dirty="0"/>
                  <a:t>]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b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Computes the 2 Z derivatives (already implemented)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Send these to Core1AtmState 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 core2Atm[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 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b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Multicast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4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 core1AtmState each state index and chunk get all c’.</a:t>
                </a:r>
                <a:b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core1AtmState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NStates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b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Receive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4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(already have Z’s)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Compute 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 Compute 	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5" y="640557"/>
                <a:ext cx="9144000" cy="3827073"/>
              </a:xfrm>
              <a:prstGeom prst="rect">
                <a:avLst/>
              </a:prstGeom>
              <a:blipFill>
                <a:blip r:embed="rId2"/>
                <a:stretch>
                  <a:fillRect l="-67" t="-318" b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7E4703A-4642-47C2-9398-0E647FAB6DE4}"/>
                  </a:ext>
                </a:extLst>
              </p:cNvPr>
              <p:cNvSpPr/>
              <p:nvPr/>
            </p:nvSpPr>
            <p:spPr>
              <a:xfrm>
                <a:off x="4180919" y="-18767"/>
                <a:ext cx="822405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7E4703A-4642-47C2-9398-0E647FAB6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19" y="-18767"/>
                <a:ext cx="822405" cy="477118"/>
              </a:xfrm>
              <a:prstGeom prst="rect">
                <a:avLst/>
              </a:prstGeom>
              <a:blipFill>
                <a:blip r:embed="rId3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A1BB1E37-C324-4152-8DE2-201070A5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380" y="-7705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6FA412-6A43-4789-B599-2FE26AAFD920}"/>
                  </a:ext>
                </a:extLst>
              </p:cNvPr>
              <p:cNvSpPr/>
              <p:nvPr/>
            </p:nvSpPr>
            <p:spPr>
              <a:xfrm>
                <a:off x="2219305" y="3619443"/>
                <a:ext cx="3686330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𝑐</m:t>
                                  </m:r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 sz="120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</a:rPr>
                                    <m:t>KE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short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6FA412-6A43-4789-B599-2FE26AAFD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305" y="3619443"/>
                <a:ext cx="3686330" cy="546753"/>
              </a:xfrm>
              <a:prstGeom prst="rect">
                <a:avLst/>
              </a:prstGeom>
              <a:blipFill>
                <a:blip r:embed="rId4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695D27-C469-40AE-A6BD-81084891CC48}"/>
                  </a:ext>
                </a:extLst>
              </p:cNvPr>
              <p:cNvSpPr/>
              <p:nvPr/>
            </p:nvSpPr>
            <p:spPr>
              <a:xfrm>
                <a:off x="2219305" y="4016873"/>
                <a:ext cx="5493895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mr-IN" altLang="zh-CN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KE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KE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  <m:r>
                        <a:rPr lang="en-US" altLang="zh-CN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altLang="zh-CN" sz="1400" b="0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695D27-C469-40AE-A6BD-81084891C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305" y="4016873"/>
                <a:ext cx="5493895" cy="583493"/>
              </a:xfrm>
              <a:prstGeom prst="rect">
                <a:avLst/>
              </a:prstGeom>
              <a:blipFill>
                <a:blip r:embed="rId5"/>
                <a:stretch>
                  <a:fillRect t="-100000" b="-15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41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80" y="0"/>
            <a:ext cx="8519760" cy="322729"/>
          </a:xfrm>
        </p:spPr>
        <p:txBody>
          <a:bodyPr/>
          <a:lstStyle/>
          <a:p>
            <a:pPr algn="ctr"/>
            <a:r>
              <a:rPr lang="en-US" sz="1600" b="1" dirty="0"/>
              <a:t>Weird Physics stuff that will show </a:t>
            </a:r>
            <a:r>
              <a:rPr lang="en-US" sz="1600" b="1"/>
              <a:t>up later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720" y="411895"/>
                <a:ext cx="9144000" cy="4677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Scalar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interface:</a:t>
                </a:r>
                <a:r>
                  <a:rPr lang="zh-CN" altLang="en-US" sz="1000" b="1" dirty="0"/>
                  <a:t> </a:t>
                </a:r>
                <a:r>
                  <a:rPr lang="en-US" altLang="zh-CN" sz="1000" dirty="0"/>
                  <a:t>Compute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all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static/</a:t>
                </a:r>
                <a:r>
                  <a:rPr lang="en-US" altLang="zh-CN" sz="1000" dirty="0" err="1"/>
                  <a:t>readonly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data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sets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sz="1000" b="0" dirty="0">
                  <a:ea typeface="Cambria Math" charset="0"/>
                  <a:cs typeface="Cambria Math" charset="0"/>
                </a:endParaRP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r>
                      <a:rPr lang="en-US" altLang="zh-CN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:r>
                  <a:rPr lang="en-US" altLang="zh-CN" sz="1000" dirty="0"/>
                  <a:t>Gaussian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quadrature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weights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and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nodes: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000" dirty="0"/>
                  <a:t> </a:t>
                </a:r>
                <a:r>
                  <a:rPr lang="en-US" altLang="zh-CN" sz="1000" dirty="0"/>
                  <a:t>and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000" dirty="0"/>
                  <a:t> </a:t>
                </a:r>
                <a:endParaRPr lang="en-US" altLang="zh-CN" sz="1000" dirty="0"/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Z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matrices: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RPP/GPP,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change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flow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control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so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that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all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them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are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calculated,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see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slides 29-30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reduction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22, Core2Atm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1000" b="0" i="1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reduction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34, Core2Atm</a:t>
                </a:r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f-grid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densities: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000" dirty="0"/>
                  <a:t>slides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26-27,</a:t>
                </a:r>
                <a:r>
                  <a:rPr lang="zh-CN" altLang="en-US" sz="1000" dirty="0"/>
                  <a:t>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SmoothCoreG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:r>
                  <a:rPr lang="en-US" altLang="zh-CN" sz="1000" dirty="0" err="1"/>
                  <a:t>CoreAtmSmooth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slides 23-24, Core1AtmStates,Core1Atm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slides 22,24, Core2Atm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000" b="0" i="0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tot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slide 28, Core1Atm</a:t>
                </a:r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short-range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energy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Exchange-correlation: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tot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xc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slides 43-44,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Local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electron-ion: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NN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slides 40-41,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err="1"/>
                  <a:t>Hartree</a:t>
                </a:r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i="1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slides 45-50, Core1Atm</a:t>
                </a:r>
              </a:p>
              <a:p>
                <a:pPr marL="342900" lvl="1" indent="-342900">
                  <a:buFont typeface="+mj-lt"/>
                  <a:buAutoNum type="arabicPeriod" startAt="5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long-range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energy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new </a:t>
                </a:r>
                <a:r>
                  <a:rPr lang="en-US" altLang="zh-CN" sz="1000" b="1" i="1" dirty="0"/>
                  <a:t>g</a:t>
                </a:r>
                <a:r>
                  <a:rPr lang="en-US" altLang="zh-CN" sz="1000" dirty="0"/>
                  <a:t>-space densities: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 slides 32-33, Core1Atm,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SmoothCoreG</a:t>
                </a:r>
                <a:endParaRPr lang="en-US" altLang="zh-CN" sz="1000" dirty="0"/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 slides 34-35, </a:t>
                </a:r>
                <a:r>
                  <a:rPr lang="en-US" altLang="zh-CN" sz="1000" dirty="0" err="1"/>
                  <a:t>RhoRHartEext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0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r>
                      <a:rPr lang="en-US" altLang="zh-CN" sz="1000" b="1" i="1">
                        <a:latin typeface="Cambria Math" charset="0"/>
                      </a:rPr>
                      <m:t>𝒈</m:t>
                    </m:r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00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Local electron-ion: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40, 42, 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err="1"/>
                  <a:t>Hartree</a:t>
                </a:r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45-46, 51 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0" y="411895"/>
                <a:ext cx="9144000" cy="4677178"/>
              </a:xfrm>
              <a:prstGeom prst="rect">
                <a:avLst/>
              </a:prstGeom>
              <a:blipFill rotWithShape="0">
                <a:blip r:embed="rId2"/>
                <a:stretch>
                  <a:fillRect t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197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830099" cy="481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830099" cy="481157"/>
              </a:xfrm>
              <a:prstGeom prst="rect">
                <a:avLst/>
              </a:prstGeom>
              <a:blipFill rotWithShape="0"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2474" y="678139"/>
                <a:ext cx="7137427" cy="73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mr-IN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S</m:t>
                                          </m:r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74" y="678139"/>
                <a:ext cx="7137427" cy="737318"/>
              </a:xfrm>
              <a:prstGeom prst="rect">
                <a:avLst/>
              </a:prstGeom>
              <a:blipFill>
                <a:blip r:embed="rId3"/>
                <a:stretch>
                  <a:fillRect t="-96694" b="-12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13222" y="1830576"/>
                <a:ext cx="8230778" cy="855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Compute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: 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Ψ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charset="0"/>
                            </a:rPr>
                            <m:t>        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zh-CN" altLang="en-US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22" y="1830576"/>
                <a:ext cx="8230778" cy="855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55146" y="1445253"/>
                <a:ext cx="4201022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400" b="1" i="1" smtClean="0">
                        <a:latin typeface="Cambria Math" charset="0"/>
                      </a:rPr>
                      <m:t>,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already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in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core</m:t>
                    </m:r>
                    <m:r>
                      <a:rPr lang="en-US" altLang="zh-CN" sz="1400" b="0" i="0" smtClean="0">
                        <a:latin typeface="Cambria Math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Atm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1400" dirty="0"/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46" y="1445253"/>
                <a:ext cx="4201022" cy="389979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92797" y="2640120"/>
                <a:ext cx="3790461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zh-C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mr-IN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already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in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core</m:t>
                    </m:r>
                    <m:r>
                      <a:rPr lang="en-US" altLang="zh-CN" sz="1400" b="0" i="0" smtClean="0">
                        <a:latin typeface="Cambria Math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Atm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1400" dirty="0"/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97" y="2640120"/>
                <a:ext cx="3790461" cy="389979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13222" y="3136087"/>
                <a:ext cx="5934830" cy="614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Compute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400" b="1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charset="0"/>
                            </a:rPr>
                            <m:t>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          ,  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22" y="3136087"/>
                <a:ext cx="5934830" cy="614014"/>
              </a:xfrm>
              <a:prstGeom prst="rect">
                <a:avLst/>
              </a:prstGeom>
              <a:blipFill>
                <a:blip r:embed="rId7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44892B2-D3B1-44C8-9346-9FC4FAD885AD}"/>
                  </a:ext>
                </a:extLst>
              </p:cNvPr>
              <p:cNvSpPr/>
              <p:nvPr/>
            </p:nvSpPr>
            <p:spPr>
              <a:xfrm>
                <a:off x="2292797" y="3808155"/>
                <a:ext cx="3416000" cy="391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600" dirty="0"/>
                  <a:t>  already in RPP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44892B2-D3B1-44C8-9346-9FC4FAD88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97" y="3808155"/>
                <a:ext cx="3416000" cy="391517"/>
              </a:xfrm>
              <a:prstGeom prst="rect">
                <a:avLst/>
              </a:prstGeom>
              <a:blipFill>
                <a:blip r:embed="rId8"/>
                <a:stretch>
                  <a:fillRect r="-179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742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830099" cy="481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830099" cy="481157"/>
              </a:xfrm>
              <a:prstGeom prst="rect">
                <a:avLst/>
              </a:prstGeom>
              <a:blipFill rotWithShape="0"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8488" y="515527"/>
            <a:ext cx="9055512" cy="4401205"/>
            <a:chOff x="0" y="-642689"/>
            <a:chExt cx="9144000" cy="4401205"/>
          </a:xfrm>
        </p:grpSpPr>
        <p:sp>
          <p:nvSpPr>
            <p:cNvPr id="11" name="Rectangle 10"/>
            <p:cNvSpPr/>
            <p:nvPr/>
          </p:nvSpPr>
          <p:spPr>
            <a:xfrm>
              <a:off x="0" y="-642689"/>
              <a:ext cx="9144000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1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Atm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State[</a:t>
              </a:r>
              <a:r>
                <a:rPr lang="en-US" altLang="zh-CN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NStates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[</a:t>
              </a:r>
              <a:r>
                <a:rPr lang="en-US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b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Section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reduction</a:t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Send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the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result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to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core1Atm</a:t>
              </a:r>
            </a:p>
            <a:p>
              <a:pPr marL="342900" indent="-342900">
                <a:buClr>
                  <a:srgbClr val="000000"/>
                </a:buClr>
                <a:buFont typeface="+mj-lt"/>
                <a:buAutoNum type="arabicPeriod"/>
              </a:pP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342900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1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Atm[</a:t>
              </a:r>
              <a:r>
                <a:rPr lang="en-US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b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Multicast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           to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all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the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channels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of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core1Atm</a:t>
              </a:r>
              <a:b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Inv.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B-Spline</a:t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Fnc2: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Compute</a:t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Fnc3: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Section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reduction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over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index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(</a:t>
              </a:r>
              <a:r>
                <a:rPr lang="en-US" altLang="zh-CN" sz="1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)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to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get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the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force</a:t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	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 </a:t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    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   </a:t>
              </a:r>
              <a:b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338389" y="1308548"/>
                  <a:ext cx="6557026" cy="7468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𝑅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1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tot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2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𝒌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12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sz="1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l-GR" sz="1200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Ψ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𝐽</m:t>
                                                </m:r>
                                                <m:r>
                                                  <a:rPr lang="en-US" altLang="zh-CN" sz="1200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200" b="1" i="1">
                                                    <a:latin typeface="Cambria Math" charset="0"/>
                                                  </a:rPr>
                                                  <m:t>𝒔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mr-IN" sz="1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𝐽</m:t>
                                            </m:r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200" b="1" i="1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200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200" b="1" i="1"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zh-CN" altLang="en-US" sz="1200" b="0" i="0" smtClean="0">
                                <a:latin typeface="Cambria Math" charset="0"/>
                              </a:rPr>
                              <m:t>        </m:t>
                            </m:r>
                            <m: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zh-CN" altLang="en-US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389" y="1308548"/>
                  <a:ext cx="6557026" cy="7468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65420" y="1026021"/>
                  <a:ext cx="1228926" cy="3475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tot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420" y="1026021"/>
                  <a:ext cx="1228926" cy="3475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41470" y="862286"/>
                <a:ext cx="4113755" cy="539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latin typeface="Cambria Math" charset="0"/>
                            </a:rPr>
                            <m:t>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</m:e>
                      </m:nary>
                      <m:r>
                        <a:rPr lang="zh-CN" altLang="en-US" sz="1200" b="1" i="1" smtClean="0">
                          <a:latin typeface="Cambria Math" charset="0"/>
                        </a:rPr>
                        <m:t>       </m:t>
                      </m:r>
                      <m:r>
                        <a:rPr lang="en-US" altLang="zh-CN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zh-CN" altLang="en-US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acc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Ψ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470" y="862286"/>
                <a:ext cx="4113755" cy="539507"/>
              </a:xfrm>
              <a:prstGeom prst="rect">
                <a:avLst/>
              </a:prstGeom>
              <a:blipFill>
                <a:blip r:embed="rId6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8760" y="4343610"/>
                <a:ext cx="7298152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ea typeface="Cambria Math" charset="0"/>
                    <a:cs typeface="Cambria Math" charset="0"/>
                  </a:rPr>
                  <a:t>Note:</a:t>
                </a:r>
                <a:r>
                  <a:rPr lang="zh-CN" altLang="en-US" sz="1400" dirty="0">
                    <a:ea typeface="Cambria Math" charset="0"/>
                    <a:cs typeface="Cambria Math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zh-CN" alt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and</m:t>
                    </m:r>
                    <m:r>
                      <a:rPr lang="zh-CN" alt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zh-CN" altLang="en-US" sz="1400" b="1" i="1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are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computed</m:t>
                    </m:r>
                    <m:r>
                      <a:rPr lang="zh-CN" altLang="en-US" sz="1400" b="1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in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core</m:t>
                    </m:r>
                    <m:r>
                      <a:rPr lang="en-US" altLang="zh-CN" sz="1400" b="0" i="0" smtClean="0">
                        <a:latin typeface="Cambria Math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Atm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on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slides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 </m:t>
                    </m:r>
                    <m:r>
                      <a:rPr lang="en-US" altLang="zh-CN" sz="1400" b="0" i="0" smtClean="0">
                        <a:latin typeface="Cambria Math" charset="0"/>
                      </a:rPr>
                      <m:t>46−47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1400" dirty="0"/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0" y="4343610"/>
                <a:ext cx="7298152" cy="389979"/>
              </a:xfrm>
              <a:prstGeom prst="rect">
                <a:avLst/>
              </a:prstGeom>
              <a:blipFill rotWithShape="0">
                <a:blip r:embed="rId7"/>
                <a:stretch>
                  <a:fillRect l="-251" t="-53125" b="-7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309619" y="3249208"/>
                <a:ext cx="7137427" cy="628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mr-IN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S</m:t>
                                          </m:r>
                                          <m:r>
                                            <a:rPr lang="en-US" altLang="zh-CN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200" b="0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19" y="3249208"/>
                <a:ext cx="7137427" cy="628057"/>
              </a:xfrm>
              <a:prstGeom prst="rect">
                <a:avLst/>
              </a:prstGeom>
              <a:blipFill rotWithShape="0">
                <a:blip r:embed="rId8"/>
                <a:stretch>
                  <a:fillRect t="-100000" b="-127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5937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786818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786818" cy="477118"/>
              </a:xfrm>
              <a:prstGeom prst="rect">
                <a:avLst/>
              </a:prstGeom>
              <a:blipFill rotWithShape="0"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8482" y="626335"/>
                <a:ext cx="4805418" cy="960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6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mr-I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sz="16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sz="16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loc</m:t>
                                      </m:r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2" y="626335"/>
                <a:ext cx="4805418" cy="96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79160" y="1773929"/>
                <a:ext cx="5099538" cy="34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1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group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loc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6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loc</m:t>
                          </m:r>
                          <m: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tot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600" b="0" i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mr-I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loc</m:t>
                          </m:r>
                          <m: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long</m:t>
                          </m:r>
                          <m: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160" y="1773929"/>
                <a:ext cx="5099538" cy="349583"/>
              </a:xfrm>
              <a:prstGeom prst="rect">
                <a:avLst/>
              </a:prstGeom>
              <a:blipFill>
                <a:blip r:embed="rId4"/>
                <a:stretch>
                  <a:fillRect r="-191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68341" y="2268748"/>
                <a:ext cx="6509538" cy="730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1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charset="0"/>
                            </a:rPr>
                            <m:t>𝑉</m:t>
                          </m:r>
                        </m:den>
                      </m:f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IFFT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6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+,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341" y="2268748"/>
                <a:ext cx="6509538" cy="730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99023" y="3268743"/>
                <a:ext cx="404303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core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:                  </m:t>
                    </m:r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in</m:t>
                    </m:r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rhoGHartEext</m:t>
                    </m:r>
                  </m:oMath>
                </a14:m>
                <a:r>
                  <a:rPr lang="zh-CN" altLang="en-US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23" y="3268743"/>
                <a:ext cx="4043030" cy="380810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71694" y="3716136"/>
                <a:ext cx="626318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zh-CN" altLang="en-US" b="1" i="1">
                          <a:latin typeface="Cambria Math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                   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in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rhoG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and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rhoGHartEext</m:t>
                      </m:r>
                      <m:r>
                        <a:rPr lang="en-US" altLang="zh-CN" b="0" i="0" smtClean="0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see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slide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 </m:t>
                      </m:r>
                      <m:r>
                        <a:rPr lang="en-US" altLang="zh-CN" b="0" i="0" smtClean="0">
                          <a:latin typeface="Cambria Math" charset="0"/>
                        </a:rPr>
                        <m:t>15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94" y="3716136"/>
                <a:ext cx="6263188" cy="380810"/>
              </a:xfrm>
              <a:prstGeom prst="rect">
                <a:avLst/>
              </a:prstGeom>
              <a:blipFill>
                <a:blip r:embed="rId7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78561" y="4163529"/>
                <a:ext cx="3729482" cy="381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zh-CN" altLang="en-US" b="1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and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precomputed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1" y="4163529"/>
                <a:ext cx="3729482" cy="381643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246307-5F44-4A76-A127-6B1011D2D91E}"/>
                  </a:ext>
                </a:extLst>
              </p:cNvPr>
              <p:cNvSpPr/>
              <p:nvPr/>
            </p:nvSpPr>
            <p:spPr>
              <a:xfrm>
                <a:off x="5028769" y="836309"/>
                <a:ext cx="1280415" cy="426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6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acc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246307-5F44-4A76-A127-6B1011D2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69" y="836309"/>
                <a:ext cx="1280415" cy="426848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1791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30710" y="-20324"/>
            <a:ext cx="7885470" cy="541416"/>
            <a:chOff x="688259" y="-25889"/>
            <a:chExt cx="7885470" cy="541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2285450" y="-25889"/>
                  <a:ext cx="720517" cy="4343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5450" y="-25889"/>
                  <a:ext cx="720517" cy="43435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itle 1"/>
            <p:cNvSpPr txBox="1">
              <a:spLocks/>
            </p:cNvSpPr>
            <p:nvPr/>
          </p:nvSpPr>
          <p:spPr>
            <a:xfrm>
              <a:off x="688259" y="1"/>
              <a:ext cx="7885470" cy="5155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/>
                <a:t>Creating		component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of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the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ion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force	</a:t>
              </a:r>
              <a:endParaRPr lang="en-US" sz="20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68" y="824872"/>
            <a:ext cx="9144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altLang="zh-CN" sz="1400" b="1" dirty="0" err="1"/>
              <a:t>rho</a:t>
            </a:r>
            <a:r>
              <a:rPr lang="en-US" sz="1400" b="1" dirty="0" err="1"/>
              <a:t>GHartEext</a:t>
            </a:r>
            <a:r>
              <a:rPr lang="en-US" sz="1400" b="1" dirty="0"/>
              <a:t>[pencils][</a:t>
            </a:r>
            <a:r>
              <a:rPr lang="en-US" altLang="zh-CN" sz="1400" b="1" dirty="0"/>
              <a:t>k</a:t>
            </a:r>
            <a:r>
              <a:rPr lang="en-US" sz="1400" b="1" dirty="0"/>
              <a:t>]</a:t>
            </a:r>
            <a:r>
              <a:rPr lang="zh-CN" altLang="en-US" sz="1400" b="1" dirty="0"/>
              <a:t> </a:t>
            </a:r>
            <a:r>
              <a:rPr lang="en-US" altLang="zh-CN" sz="1400" dirty="0"/>
              <a:t>-</a:t>
            </a:r>
            <a:r>
              <a:rPr lang="zh-CN" altLang="en-US" sz="1400" b="1" dirty="0"/>
              <a:t> </a:t>
            </a:r>
            <a:r>
              <a:rPr lang="en-US" altLang="zh-CN" sz="1400" dirty="0"/>
              <a:t>k</a:t>
            </a:r>
            <a:r>
              <a:rPr lang="zh-CN" altLang="en-US" sz="1400" b="1" dirty="0"/>
              <a:t> </a:t>
            </a:r>
            <a:r>
              <a:rPr lang="en-US" altLang="zh-CN" sz="1400" dirty="0"/>
              <a:t>may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be</a:t>
            </a:r>
            <a:r>
              <a:rPr lang="zh-CN" altLang="en-US" sz="1400" dirty="0"/>
              <a:t> </a:t>
            </a:r>
            <a:r>
              <a:rPr lang="en-US" altLang="zh-CN" sz="1400" dirty="0"/>
              <a:t>0</a:t>
            </a:r>
            <a:r>
              <a:rPr lang="zh-CN" altLang="en-US" sz="1400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more</a:t>
            </a:r>
            <a:r>
              <a:rPr lang="zh-CN" altLang="en-US" sz="1400" dirty="0"/>
              <a:t> </a:t>
            </a:r>
            <a:r>
              <a:rPr lang="en-US" altLang="zh-CN" sz="1400" dirty="0"/>
              <a:t>parallelism</a:t>
            </a:r>
            <a:r>
              <a:rPr lang="en-US" sz="1400" dirty="0"/>
              <a:t> </a:t>
            </a:r>
            <a:br>
              <a:rPr lang="en-US" sz="1400" dirty="0"/>
            </a:br>
            <a:endParaRPr lang="en-US" sz="140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Fnc0:</a:t>
            </a:r>
            <a:r>
              <a:rPr lang="zh-CN" altLang="en-US" sz="1400" dirty="0"/>
              <a:t> </a:t>
            </a:r>
            <a:r>
              <a:rPr lang="en-US" altLang="zh-CN" sz="1400" dirty="0"/>
              <a:t>Compute				</a:t>
            </a:r>
            <a:r>
              <a:rPr lang="zh-CN" altLang="en-US" sz="1400" dirty="0"/>
              <a:t> </a:t>
            </a:r>
            <a:r>
              <a:rPr lang="en-US" altLang="zh-CN" sz="1400" dirty="0"/>
              <a:t>			</a:t>
            </a:r>
            <a:br>
              <a:rPr lang="en-US" sz="1400" b="1" dirty="0"/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FFT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rhoRHartEext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altLang="zh-CN" sz="1400" b="1" dirty="0" err="1"/>
              <a:t>rhoR</a:t>
            </a:r>
            <a:r>
              <a:rPr lang="en-US" sz="1400" b="1" dirty="0" err="1"/>
              <a:t>HartEext</a:t>
            </a:r>
            <a:r>
              <a:rPr lang="en-US" sz="1400" b="1" dirty="0"/>
              <a:t>[pencils</a:t>
            </a:r>
            <a:r>
              <a:rPr lang="en-US" altLang="zh-CN" sz="1400" b="1" dirty="0"/>
              <a:t>][k]</a:t>
            </a:r>
            <a:br>
              <a:rPr lang="en-US" altLang="zh-CN" sz="1400" b="1" dirty="0"/>
            </a:br>
            <a:endParaRPr lang="en-US" altLang="zh-CN" sz="1400" b="1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Receive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FFT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59845" y="1239413"/>
                <a:ext cx="3196032" cy="368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long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1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845" y="1239413"/>
                <a:ext cx="3196032" cy="3687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30382" y="1674313"/>
                <a:ext cx="1248675" cy="285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group</m:t>
                          </m:r>
                          <m:r>
                            <a:rPr lang="en-US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loc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382" y="1674313"/>
                <a:ext cx="1248675" cy="285271"/>
              </a:xfrm>
              <a:prstGeom prst="rect">
                <a:avLst/>
              </a:prstGeom>
              <a:blipFill rotWithShape="0">
                <a:blip r:embed="rId4"/>
                <a:stretch>
                  <a:fillRect r="-390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29828" y="2776455"/>
                <a:ext cx="4476161" cy="743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2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loc</m:t>
                                      </m:r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828" y="2776455"/>
                <a:ext cx="4476161" cy="7434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947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2431" y="350299"/>
                <a:ext cx="8389541" cy="737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xc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tot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400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1" y="350299"/>
                <a:ext cx="8389541" cy="737318"/>
              </a:xfrm>
              <a:prstGeom prst="rect">
                <a:avLst/>
              </a:prstGeom>
              <a:blipFill>
                <a:blip r:embed="rId2"/>
                <a:stretch>
                  <a:fillRect t="-96694" b="-12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16713" y="1982331"/>
                <a:ext cx="4777012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200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stored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in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core</m:t>
                      </m:r>
                      <m: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Atm</m:t>
                      </m:r>
                    </m:oMath>
                  </m:oMathPara>
                </a14:m>
                <a:endParaRPr lang="en-US" altLang="zh-CN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713" y="1982331"/>
                <a:ext cx="4777012" cy="418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1864" y="1328588"/>
                <a:ext cx="5154873" cy="74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2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64" y="1328588"/>
                <a:ext cx="5154873" cy="746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26336" y="1063527"/>
                <a:ext cx="4915898" cy="289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2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0" i="0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2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zh-CN" altLang="en-US" sz="1200" b="0" i="0" smtClean="0">
                          <a:latin typeface="Cambria Math" charset="0"/>
                        </a:rPr>
                        <m:t>            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stored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in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SmoothCoreR</m:t>
                      </m:r>
                    </m:oMath>
                  </m:oMathPara>
                </a14:m>
                <a:endParaRPr lang="en-US" altLang="zh-CN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336" y="1063527"/>
                <a:ext cx="4915898" cy="289503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29583" y="2398103"/>
                <a:ext cx="4917757" cy="74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2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83" y="2398103"/>
                <a:ext cx="4917757" cy="7468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41864" y="3467618"/>
                <a:ext cx="3247107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0" i="0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𝑐𝑐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zh-CN" altLang="en-US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64" y="3467618"/>
                <a:ext cx="3247107" cy="546753"/>
              </a:xfrm>
              <a:prstGeom prst="rect">
                <a:avLst/>
              </a:prstGeom>
              <a:blipFill>
                <a:blip r:embed="rId7"/>
                <a:stretch>
                  <a:fillRect t="-114444" r="-10526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39796" y="3986850"/>
                <a:ext cx="5645456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zh-CN" altLang="en-US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nary>
                        <m:naryPr>
                          <m:chr m:val="∑"/>
                          <m:supHide m:val="on"/>
                          <m:ctrlPr>
                            <a:rPr lang="mr-IN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96" y="3986850"/>
                <a:ext cx="5645456" cy="561308"/>
              </a:xfrm>
              <a:prstGeom prst="rect">
                <a:avLst/>
              </a:prstGeom>
              <a:blipFill>
                <a:blip r:embed="rId8"/>
                <a:stretch>
                  <a:fillRect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597233" y="3126819"/>
                <a:ext cx="2778518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zh-CN" altLang="en-US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stored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in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core</m:t>
                      </m:r>
                      <m: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Atm</m:t>
                      </m:r>
                    </m:oMath>
                  </m:oMathPara>
                </a14:m>
                <a:endParaRPr lang="en-US" altLang="zh-CN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33" y="3126819"/>
                <a:ext cx="2778518" cy="3407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1112947" y="-49682"/>
            <a:ext cx="7885470" cy="521092"/>
            <a:chOff x="688259" y="-5565"/>
            <a:chExt cx="7885470" cy="521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2197923" y="-5565"/>
                  <a:ext cx="727763" cy="4380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923" y="-5565"/>
                  <a:ext cx="727763" cy="43800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itle 1"/>
            <p:cNvSpPr txBox="1">
              <a:spLocks/>
            </p:cNvSpPr>
            <p:nvPr/>
          </p:nvSpPr>
          <p:spPr>
            <a:xfrm>
              <a:off x="688259" y="1"/>
              <a:ext cx="7885470" cy="5155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/>
                <a:t>Creating		component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of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the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ion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force	</a:t>
              </a:r>
              <a:endParaRPr 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58610" y="4467863"/>
                <a:ext cx="3037242" cy="6228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𝐽𝑐</m:t>
                              </m:r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,2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10" y="4467863"/>
                <a:ext cx="3037242" cy="6228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46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30710" y="0"/>
            <a:ext cx="7885470" cy="521092"/>
            <a:chOff x="688259" y="-5565"/>
            <a:chExt cx="7885470" cy="521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2197923" y="-5565"/>
                  <a:ext cx="727763" cy="4380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923" y="-5565"/>
                  <a:ext cx="727763" cy="43800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itle 1"/>
            <p:cNvSpPr txBox="1">
              <a:spLocks/>
            </p:cNvSpPr>
            <p:nvPr/>
          </p:nvSpPr>
          <p:spPr>
            <a:xfrm>
              <a:off x="688259" y="1"/>
              <a:ext cx="7885470" cy="5155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/>
                <a:t>Creating		component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of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the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ion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force	</a:t>
              </a:r>
              <a:endParaRPr 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74119"/>
                <a:ext cx="9144000" cy="4806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100" b="1" dirty="0"/>
                  <a:t>Reuse:</a:t>
                </a:r>
                <a:r>
                  <a:rPr lang="zh-CN" altLang="en-US" sz="1100" dirty="0"/>
                  <a:t> </a:t>
                </a:r>
                <a:r>
                  <a:rPr lang="en-US" altLang="zh-CN" sz="1100" b="1" dirty="0" err="1"/>
                  <a:t>SmoothcoreR</a:t>
                </a:r>
                <a:r>
                  <a:rPr lang="en-US" sz="1100" b="1" dirty="0"/>
                  <a:t>[pencils][</a:t>
                </a:r>
                <a:r>
                  <a:rPr lang="en-US" altLang="zh-CN" sz="1100" b="1" dirty="0"/>
                  <a:t>k</a:t>
                </a:r>
                <a:r>
                  <a:rPr lang="en-US" sz="1100" b="1" dirty="0"/>
                  <a:t>]</a:t>
                </a:r>
                <a:r>
                  <a:rPr lang="zh-CN" altLang="en-US" sz="1100" b="1" dirty="0"/>
                  <a:t> </a:t>
                </a:r>
                <a:r>
                  <a:rPr lang="en-US" altLang="zh-CN" sz="1100" dirty="0"/>
                  <a:t>-</a:t>
                </a:r>
                <a:r>
                  <a:rPr lang="zh-CN" altLang="en-US" sz="1100" b="1" dirty="0"/>
                  <a:t> </a:t>
                </a:r>
                <a:r>
                  <a:rPr lang="en-US" altLang="zh-CN" sz="1100" dirty="0"/>
                  <a:t>k</a:t>
                </a:r>
                <a:r>
                  <a:rPr lang="zh-CN" altLang="en-US" sz="1100" b="1" dirty="0"/>
                  <a:t> </a:t>
                </a:r>
                <a:r>
                  <a:rPr lang="en-US" altLang="zh-CN" sz="1100" dirty="0"/>
                  <a:t>may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not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be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0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for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more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parallelism</a:t>
                </a:r>
                <a:r>
                  <a:rPr lang="en-US" sz="1100" dirty="0"/>
                  <a:t> </a:t>
                </a:r>
                <a:br>
                  <a:rPr lang="en-US" sz="1100" dirty="0"/>
                </a:br>
                <a:endParaRPr lang="en-US" sz="11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dirty="0"/>
                  <a:t>Fnc0: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Multicast				         to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core1Atm				</a:t>
                </a: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core1AtmState[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NStates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b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Calculate	                                   		       with a section reduction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over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Nstate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index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Send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result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core2Atm[</a:t>
                </a:r>
                <a:r>
                  <a:rPr lang="en-US" altLang="zh-CN" sz="11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][NcChunk2]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zh-CN" altLang="en-US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core2Atm[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][NcChunk2] </a:t>
                </a:r>
                <a:r>
                  <a:rPr lang="zh-CN" altLang="en-US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or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do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it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directly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Receive		and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calculate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 Perform c, c’ reduction and send the result to core1Atm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d>
                          <m:d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zh-CN" altLang="en-US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  <m:r>
                                  <a:rPr lang="en-US" altLang="zh-CN" sz="11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  <m:r>
                                  <a:rPr lang="zh-CN" altLang="en-US" sz="11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e>
                    </m:nary>
                    <m:r>
                      <a:rPr lang="en-US" altLang="zh-CN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100" b="1" dirty="0"/>
                  <a:t>Reuse:</a:t>
                </a:r>
                <a:r>
                  <a:rPr lang="zh-CN" altLang="en-US" sz="1100" dirty="0"/>
                  <a:t> </a:t>
                </a:r>
                <a:r>
                  <a:rPr lang="en-US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mr-IN" altLang="zh-CN" sz="1100" b="1" dirty="0"/>
                  <a:t> </a:t>
                </a:r>
                <a:br>
                  <a:rPr lang="en-US" altLang="zh-CN" sz="1100" b="1" dirty="0"/>
                </a:br>
                <a:endParaRPr lang="en-US" altLang="zh-CN" sz="1100" b="1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Receive			                   ,                          is already there,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d>
                          <m:d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zh-CN" altLang="en-US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		 </a:t>
                </a: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 Compute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Fnc3: Compute							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4119"/>
                <a:ext cx="9144000" cy="4806316"/>
              </a:xfrm>
              <a:prstGeom prst="rect">
                <a:avLst/>
              </a:prstGeom>
              <a:blipFill>
                <a:blip r:embed="rId3"/>
                <a:stretch>
                  <a:fillRect t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61941" y="646562"/>
                <a:ext cx="2731325" cy="322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0" i="0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41" y="646562"/>
                <a:ext cx="2731325" cy="322845"/>
              </a:xfrm>
              <a:prstGeom prst="rect">
                <a:avLst/>
              </a:prstGeom>
              <a:blipFill>
                <a:blip r:embed="rId4"/>
                <a:stretch>
                  <a:fillRect r="-1563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61941" y="3859358"/>
                <a:ext cx="3631699" cy="637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  <m: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000" b="0" i="1" smtClean="0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altLang="zh-CN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0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41" y="3859358"/>
                <a:ext cx="3631699" cy="637675"/>
              </a:xfrm>
              <a:prstGeom prst="rect">
                <a:avLst/>
              </a:prstGeom>
              <a:blipFill rotWithShape="0">
                <a:blip r:embed="rId5"/>
                <a:stretch>
                  <a:fillRect t="-173333" r="-12248" b="-24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9352" y="3601898"/>
                <a:ext cx="868186" cy="32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52" y="3601898"/>
                <a:ext cx="868186" cy="320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32291" y="1237950"/>
                <a:ext cx="2746136" cy="5784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00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1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𝐽𝑐</m:t>
                              </m:r>
                              <m:sSup>
                                <m:sSup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1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,2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mr-IN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sz="1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𝐼𝐽</m:t>
                                  </m:r>
                                  <m:sSup>
                                    <m:sSup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1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mr-IN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91" y="1237950"/>
                <a:ext cx="2746136" cy="578492"/>
              </a:xfrm>
              <a:prstGeom prst="rect">
                <a:avLst/>
              </a:prstGeom>
              <a:blipFill>
                <a:blip r:embed="rId7"/>
                <a:stretch>
                  <a:fillRect t="-86316" b="-13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777790" y="2516180"/>
                <a:ext cx="4449230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𝑐𝑐</m:t>
                              </m:r>
                            </m:e>
                            <m:sup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zh-CN" altLang="en-US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1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nary>
                        <m:naryPr>
                          <m:chr m:val="∑"/>
                          <m:supHide m:val="on"/>
                          <m:ctrlPr>
                            <a:rPr lang="mr-IN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1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1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1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790" y="2516180"/>
                <a:ext cx="4449230" cy="522194"/>
              </a:xfrm>
              <a:prstGeom prst="rect">
                <a:avLst/>
              </a:prstGeom>
              <a:blipFill>
                <a:blip r:embed="rId8"/>
                <a:stretch>
                  <a:fillRect t="-111765" b="-15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38121" y="3876469"/>
                <a:ext cx="3433248" cy="637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000" b="0" i="1" smtClean="0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altLang="zh-CN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0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21" y="3876469"/>
                <a:ext cx="3433248" cy="637675"/>
              </a:xfrm>
              <a:prstGeom prst="rect">
                <a:avLst/>
              </a:prstGeom>
              <a:blipFill rotWithShape="0">
                <a:blip r:embed="rId9"/>
                <a:stretch>
                  <a:fillRect t="-173333" r="-13121" b="-24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02987" y="4313450"/>
                <a:ext cx="2775440" cy="333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0" i="0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zh-CN" altLang="en-US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87" y="4313450"/>
                <a:ext cx="2775440" cy="333489"/>
              </a:xfrm>
              <a:prstGeom prst="rect">
                <a:avLst/>
              </a:prstGeom>
              <a:blipFill>
                <a:blip r:embed="rId10"/>
                <a:stretch>
                  <a:fillRect r="-197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02987" y="4664707"/>
                <a:ext cx="5964838" cy="538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xc</m:t>
                                      </m:r>
                                      <m: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0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0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altLang="zh-CN" sz="10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0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tot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000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87" y="4664707"/>
                <a:ext cx="5964838" cy="538802"/>
              </a:xfrm>
              <a:prstGeom prst="rect">
                <a:avLst/>
              </a:prstGeom>
              <a:blipFill>
                <a:blip r:embed="rId11"/>
                <a:stretch>
                  <a:fillRect t="-95506" b="-120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878044" y="2527560"/>
                <a:ext cx="722890" cy="32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044" y="2527560"/>
                <a:ext cx="722890" cy="327526"/>
              </a:xfrm>
              <a:prstGeom prst="rect">
                <a:avLst/>
              </a:prstGeom>
              <a:blipFill>
                <a:blip r:embed="rId1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840675" y="3626063"/>
                <a:ext cx="2731325" cy="322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0" i="0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75" y="3626063"/>
                <a:ext cx="2731325" cy="322845"/>
              </a:xfrm>
              <a:prstGeom prst="rect">
                <a:avLst/>
              </a:prstGeom>
              <a:blipFill rotWithShape="0">
                <a:blip r:embed="rId13"/>
                <a:stretch>
                  <a:fillRect r="-670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2891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647357" cy="481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647357" cy="481157"/>
              </a:xfrm>
              <a:prstGeom prst="rect">
                <a:avLst/>
              </a:prstGeom>
              <a:blipFill rotWithShape="0"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283" y="566438"/>
                <a:ext cx="3812006" cy="6394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3" y="566438"/>
                <a:ext cx="3812006" cy="639470"/>
              </a:xfrm>
              <a:prstGeom prst="rect">
                <a:avLst/>
              </a:prstGeom>
              <a:blipFill>
                <a:blip r:embed="rId3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93428" y="1278373"/>
                <a:ext cx="3224152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zh-CN" alt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stored</m:t>
                      </m:r>
                      <m:r>
                        <a:rPr lang="zh-CN" altLang="en-US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in</m:t>
                      </m:r>
                      <m:r>
                        <a:rPr lang="zh-CN" altLang="en-US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core</m:t>
                      </m:r>
                      <m: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Atm</m:t>
                      </m:r>
                    </m:oMath>
                  </m:oMathPara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28" y="1278373"/>
                <a:ext cx="3224152" cy="382156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8220" y="1760204"/>
                <a:ext cx="5024260" cy="355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20" y="1760204"/>
                <a:ext cx="5024260" cy="355610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96681" y="2162156"/>
                <a:ext cx="5972212" cy="605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altLang="zh-CN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altLang="zh-CN" sz="1200" b="0" i="1" smtClean="0"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681" y="2162156"/>
                <a:ext cx="5972212" cy="605871"/>
              </a:xfrm>
              <a:prstGeom prst="rect">
                <a:avLst/>
              </a:prstGeom>
              <a:blipFill>
                <a:blip r:embed="rId6"/>
                <a:stretch>
                  <a:fillRect t="-97980" b="-1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96681" y="3544084"/>
                <a:ext cx="6089808" cy="631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CN" sz="12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loc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altLang="zh-CN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mr-IN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𝐾𝐽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𝐾𝐽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mr-IN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𝐾𝐽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681" y="3544084"/>
                <a:ext cx="6089808" cy="631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75314" y="2811324"/>
                <a:ext cx="5084532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𝐾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mr-I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𝐽𝐾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314" y="2811324"/>
                <a:ext cx="5084532" cy="554960"/>
              </a:xfrm>
              <a:prstGeom prst="rect">
                <a:avLst/>
              </a:prstGeom>
              <a:blipFill>
                <a:blip r:embed="rId8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817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30710" y="0"/>
            <a:ext cx="7885470" cy="521092"/>
            <a:chOff x="688259" y="-5565"/>
            <a:chExt cx="7885470" cy="521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2315910" y="-5565"/>
                  <a:ext cx="596958" cy="4380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5910" y="-5565"/>
                  <a:ext cx="596958" cy="43800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itle 1"/>
            <p:cNvSpPr txBox="1">
              <a:spLocks/>
            </p:cNvSpPr>
            <p:nvPr/>
          </p:nvSpPr>
          <p:spPr>
            <a:xfrm>
              <a:off x="688259" y="1"/>
              <a:ext cx="7885470" cy="5155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/>
                <a:t>Creating		component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of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the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ion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force	</a:t>
              </a:r>
              <a:endParaRPr lang="en-US" sz="2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792270"/>
            <a:ext cx="9144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8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combined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3-5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pieces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positions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known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processors.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know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which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he’s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close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neighbors,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				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nearest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neighbors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chunk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contains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56839" y="1554774"/>
                <a:ext cx="5526722" cy="605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39" y="1554774"/>
                <a:ext cx="5526722" cy="605871"/>
              </a:xfrm>
              <a:prstGeom prst="rect">
                <a:avLst/>
              </a:prstGeom>
              <a:blipFill rotWithShape="0">
                <a:blip r:embed="rId3"/>
                <a:stretch>
                  <a:fillRect t="-97980" b="-1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48158" y="2257384"/>
                <a:ext cx="183473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𝐽𝐾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58" y="2257384"/>
                <a:ext cx="1834733" cy="348878"/>
              </a:xfrm>
              <a:prstGeom prst="rect">
                <a:avLst/>
              </a:prstGeom>
              <a:blipFill rotWithShape="0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37332" y="2699635"/>
                <a:ext cx="1712905" cy="355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332" y="2699635"/>
                <a:ext cx="1712905" cy="355610"/>
              </a:xfrm>
              <a:prstGeom prst="rect">
                <a:avLst/>
              </a:prstGeom>
              <a:blipFill rotWithShape="0"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720620" y="3061889"/>
                <a:ext cx="6089808" cy="631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CN" sz="12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loc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altLang="zh-CN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mr-IN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mr-I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𝐾𝐽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𝐾𝐽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mr-IN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𝐾𝐽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20" y="3061889"/>
                <a:ext cx="6089808" cy="6315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720620" y="3736993"/>
                <a:ext cx="5024260" cy="355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20" y="3736993"/>
                <a:ext cx="5024260" cy="355610"/>
              </a:xfrm>
              <a:prstGeom prst="rect">
                <a:avLst/>
              </a:prstGeom>
              <a:blipFill rotWithShape="0">
                <a:blip r:embed="rId7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79210" y="4132018"/>
                <a:ext cx="3294235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2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210" y="4132018"/>
                <a:ext cx="3294235" cy="561308"/>
              </a:xfrm>
              <a:prstGeom prst="rect">
                <a:avLst/>
              </a:prstGeom>
              <a:blipFill rotWithShape="0">
                <a:blip r:embed="rId8"/>
                <a:stretch>
                  <a:fillRect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79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433411"/>
                <a:ext cx="9144000" cy="4598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+mj-lt"/>
                  <a:buAutoNum type="arabicPeriod" startAt="6"/>
                </a:pPr>
                <a:r>
                  <a:rPr lang="en-US" altLang="zh-CN" sz="1000" b="1" dirty="0"/>
                  <a:t>Create </a:t>
                </a:r>
                <a:r>
                  <a:rPr lang="en-US" altLang="zh-CN" sz="1000" b="1" dirty="0" err="1"/>
                  <a:t>wavefunction</a:t>
                </a:r>
                <a:r>
                  <a:rPr lang="en-US" altLang="zh-CN" sz="1000" b="1" dirty="0"/>
                  <a:t> derivative 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the density FFT part, slides 52-60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0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0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solidFill>
                      <a:schemeClr val="tx1"/>
                    </a:solidFill>
                  </a:rPr>
                  <a:t>, slides 54-55, </a:t>
                </a:r>
                <a:r>
                  <a:rPr lang="en-US" altLang="zh-CN" sz="1000" dirty="0" err="1">
                    <a:solidFill>
                      <a:schemeClr val="tx1"/>
                    </a:solidFill>
                  </a:rPr>
                  <a:t>rhoR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000" dirty="0" err="1">
                    <a:solidFill>
                      <a:schemeClr val="tx1"/>
                    </a:solidFill>
                  </a:rPr>
                  <a:t>RStatePlane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sz="1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xc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slides 56-57, Core1Atm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slides 58-59, core1Atm,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/G, </a:t>
                </a:r>
                <a:r>
                  <a:rPr lang="en-US" altLang="zh-CN" sz="1000" dirty="0" err="1"/>
                  <a:t>rhoR</a:t>
                </a:r>
                <a:r>
                  <a:rPr lang="en-US" altLang="zh-CN" sz="1000" dirty="0"/>
                  <a:t>/G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mr-IN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mr-IN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acc>
                          <m:accPr>
                            <m:chr m:val="̅"/>
                            <m:ctrlPr>
                              <a:rPr lang="en-US" altLang="zh-CN" sz="10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  <m:r>
                          <a:rPr lang="zh-CN" altLang="en-US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slide 60, </a:t>
                </a:r>
                <a:r>
                  <a:rPr lang="en-US" altLang="zh-CN" sz="1000" dirty="0" err="1"/>
                  <a:t>SmoothCoreG</a:t>
                </a:r>
                <a:r>
                  <a:rPr lang="en-US" altLang="zh-CN" sz="1000" dirty="0"/>
                  <a:t>, </a:t>
                </a:r>
                <a:r>
                  <a:rPr lang="en-US" altLang="zh-CN" sz="1000" dirty="0" err="1"/>
                  <a:t>rhoR</a:t>
                </a:r>
                <a:r>
                  <a:rPr lang="en-US" altLang="zh-CN" sz="1000" dirty="0"/>
                  <a:t>/G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the Psi FFT with projector part, slides 61-72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2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 slides 61-63, R/GPP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𝑐𝑐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 64, RPP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65-66, 69-70, core1Atm, core1AtmState, RPP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 slides 67-68, </a:t>
                </a:r>
                <a:r>
                  <a:rPr lang="en-US" altLang="zh-CN" sz="1000" dirty="0" err="1"/>
                  <a:t>rhoGHartEext</a:t>
                </a:r>
                <a:r>
                  <a:rPr lang="en-US" altLang="zh-CN" sz="1000" dirty="0"/>
                  <a:t>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/G, </a:t>
                </a:r>
                <a:r>
                  <a:rPr lang="en-US" altLang="zh-CN" sz="1000" dirty="0" err="1"/>
                  <a:t>coreAtmSmooth</a:t>
                </a:r>
                <a:r>
                  <a:rPr lang="en-US" altLang="zh-CN" sz="1000" dirty="0"/>
                  <a:t>, core1Atm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71-72, core1Atm, core2Atm, core1AtmState, RPP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the Psi FFT without projector part: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 slides 73-74, core1Atm, core1AtmState, R/GPP</a:t>
                </a:r>
              </a:p>
              <a:p>
                <a:pPr marL="342900" lvl="1" indent="-342900">
                  <a:buFont typeface="+mj-lt"/>
                  <a:buAutoNum type="arabicPeriod" startAt="6"/>
                </a:pPr>
                <a:r>
                  <a:rPr lang="en-US" altLang="zh-CN" sz="1000" b="1" dirty="0"/>
                  <a:t>Create ion forces: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0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,2)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77-79, RPP, core2Atm, core1AtmState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80-81, core1AtmState,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  <m: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82-83, </a:t>
                </a:r>
                <a:r>
                  <a:rPr lang="en-US" altLang="zh-CN" sz="1000" dirty="0" err="1"/>
                  <a:t>rhoR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GHartEext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84-85,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, core1AtmState, core2Atm,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loc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NN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86-87, core1Atm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411"/>
                <a:ext cx="9144000" cy="45986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2287962-E51F-48B5-B866-0289C40DAED8}"/>
              </a:ext>
            </a:extLst>
          </p:cNvPr>
          <p:cNvSpPr txBox="1">
            <a:spLocks/>
          </p:cNvSpPr>
          <p:nvPr/>
        </p:nvSpPr>
        <p:spPr>
          <a:xfrm>
            <a:off x="386008" y="0"/>
            <a:ext cx="8519760" cy="43341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Weird Physics stuff that will show up later.</a:t>
            </a:r>
          </a:p>
        </p:txBody>
      </p:sp>
    </p:spTree>
    <p:extLst>
      <p:ext uri="{BB962C8B-B14F-4D97-AF65-F5344CB8AC3E}">
        <p14:creationId xmlns:p14="http://schemas.microsoft.com/office/powerpoint/2010/main" val="1069820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27537</TotalTime>
  <Words>6207</Words>
  <Application>Microsoft Macintosh PowerPoint</Application>
  <PresentationFormat>On-screen Show (16:9)</PresentationFormat>
  <Paragraphs>1216</Paragraphs>
  <Slides>87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87</vt:i4>
      </vt:variant>
    </vt:vector>
  </HeadingPairs>
  <TitlesOfParts>
    <vt:vector size="105" baseType="lpstr">
      <vt:lpstr>DejaVu Sans</vt:lpstr>
      <vt:lpstr>宋体</vt:lpstr>
      <vt:lpstr>StarSymbol</vt:lpstr>
      <vt:lpstr>Arial</vt:lpstr>
      <vt:lpstr>Calibri</vt:lpstr>
      <vt:lpstr>Cambria</vt:lpstr>
      <vt:lpstr>Cambria Math</vt:lpstr>
      <vt:lpstr>Mangal</vt:lpstr>
      <vt:lpstr>Symbol</vt:lpstr>
      <vt:lpstr>Times New Roman</vt:lpstr>
      <vt:lpstr>Wingdings</vt:lpstr>
      <vt:lpstr>Office Theme</vt:lpstr>
      <vt:lpstr>Office Theme</vt:lpstr>
      <vt:lpstr>1_Office Theme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Definitions </vt:lpstr>
      <vt:lpstr>Weird Physics stuff that will show up later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32 water molecules at ambient temperature and density</vt:lpstr>
      <vt:lpstr>Metal Organic Framework (MOF) </vt:lpstr>
      <vt:lpstr>PowerPoint Presentation</vt:lpstr>
      <vt:lpstr>Outline</vt:lpstr>
      <vt:lpstr>Grids and chares in PAW: a summary of what is to follow</vt:lpstr>
      <vt:lpstr>Weird Physics stuff that will show up later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the total KS potential using rhoR</vt:lpstr>
      <vt:lpstr>PowerPoint Presentation</vt:lpstr>
      <vt:lpstr>Creating the B-part (W) KS potential of xc ϕ^((W,core,xc,B)) (s ̂ )</vt:lpstr>
      <vt:lpstr>PowerPoint Presentation</vt:lpstr>
      <vt:lpstr>PowerPoint Presentation</vt:lpstr>
      <vt:lpstr>PowerPoint Presentation</vt:lpstr>
      <vt:lpstr>PowerPoint Presentation</vt:lpstr>
      <vt:lpstr>Creating the    part of wavefunc. deriv. using RPP/GPP</vt:lpstr>
      <vt:lpstr>PowerPoint Presentation</vt:lpstr>
      <vt:lpstr>Creating</vt:lpstr>
      <vt:lpstr>Creating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</vt:lpstr>
      <vt:lpstr>Physics Aside: Proof of simplification of previous slide</vt:lpstr>
      <vt:lpstr>Creating</vt:lpstr>
      <vt:lpstr>Creating</vt:lpstr>
      <vt:lpstr>Creating</vt:lpstr>
      <vt:lpstr>Creating</vt:lpstr>
      <vt:lpstr>PowerPoint Presentation</vt:lpstr>
      <vt:lpstr>PowerPoint Presentation</vt:lpstr>
      <vt:lpstr>PowerPoint Presentation</vt:lpstr>
      <vt:lpstr>Creating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Creation of core densities</dc:title>
  <dc:subject/>
  <dc:creator>martyna</dc:creator>
  <dc:description/>
  <cp:lastModifiedBy>Microsoft Office User</cp:lastModifiedBy>
  <cp:revision>499</cp:revision>
  <cp:lastPrinted>2017-05-02T20:36:28Z</cp:lastPrinted>
  <dcterms:modified xsi:type="dcterms:W3CDTF">2018-07-16T20:39:02Z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